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8" r:id="rId3"/>
    <p:sldMasterId id="2147483720" r:id="rId4"/>
    <p:sldMasterId id="2147483732" r:id="rId5"/>
  </p:sldMasterIdLst>
  <p:sldIdLst>
    <p:sldId id="257" r:id="rId6"/>
    <p:sldId id="290" r:id="rId7"/>
    <p:sldId id="258" r:id="rId8"/>
    <p:sldId id="266" r:id="rId9"/>
    <p:sldId id="265" r:id="rId10"/>
    <p:sldId id="276" r:id="rId11"/>
    <p:sldId id="288" r:id="rId12"/>
    <p:sldId id="259" r:id="rId13"/>
    <p:sldId id="291" r:id="rId14"/>
    <p:sldId id="292" r:id="rId15"/>
    <p:sldId id="293" r:id="rId16"/>
    <p:sldId id="278" r:id="rId17"/>
    <p:sldId id="274" r:id="rId18"/>
    <p:sldId id="261" r:id="rId19"/>
    <p:sldId id="263" r:id="rId20"/>
    <p:sldId id="283" r:id="rId21"/>
    <p:sldId id="287" r:id="rId22"/>
    <p:sldId id="277" r:id="rId23"/>
    <p:sldId id="272" r:id="rId24"/>
    <p:sldId id="286" r:id="rId25"/>
    <p:sldId id="267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295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14" y="-9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87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713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56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818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611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21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11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729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061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326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3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62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69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574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471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059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67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04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7757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606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88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432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4198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694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84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605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695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1485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377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385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800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357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9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797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911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08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002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2199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0081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7138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392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33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248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6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779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6480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858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519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976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8255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357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801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92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93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8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1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16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9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6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0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1758" y="4365104"/>
            <a:ext cx="7200800" cy="150304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Занятие 1. Применение  познавательных коробов «Сторисек»   в образовательной деятельности с детьми дошкольного возраста</a:t>
            </a:r>
            <a:b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Занятие 2. Методические рекомендации по использованию «Сторисек» в работе с детьми.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2439755"/>
            <a:ext cx="3528392" cy="360040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1026" name="Picture 2" descr="F:\Снимок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92696"/>
            <a:ext cx="6208908" cy="353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9062" y="764704"/>
            <a:ext cx="7643866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Классификация профессий </a:t>
            </a:r>
            <a:br>
              <a:rPr lang="ru-RU" sz="2400" b="1" dirty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1340768"/>
            <a:ext cx="7027714" cy="452596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44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>
              <a:solidFill>
                <a:srgbClr val="7F34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b="1" dirty="0" smtClean="0">
              <a:solidFill>
                <a:srgbClr val="7F34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5000" b="1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Человек </a:t>
            </a:r>
            <a:r>
              <a:rPr lang="ru-RU" sz="5000" b="1" dirty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– человек. </a:t>
            </a:r>
            <a:endParaRPr lang="ru-RU" sz="5000" b="1" dirty="0" smtClean="0">
              <a:solidFill>
                <a:srgbClr val="7F34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50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Предметом </a:t>
            </a:r>
            <a:r>
              <a:rPr lang="ru-RU" sz="5000" dirty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интереса, распознавания, обслуживания, преобразования здесь являются социальные системы, сообщества, группы </a:t>
            </a:r>
            <a:r>
              <a:rPr lang="ru-RU" sz="50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населения.</a:t>
            </a:r>
            <a:endParaRPr lang="ru-RU" sz="5000" dirty="0">
              <a:solidFill>
                <a:srgbClr val="7F34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50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</a:p>
          <a:p>
            <a:pPr marL="0" indent="0" algn="just">
              <a:buNone/>
            </a:pPr>
            <a:r>
              <a:rPr lang="ru-RU" sz="50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Фотограф</a:t>
            </a:r>
          </a:p>
          <a:p>
            <a:pPr marL="0" indent="0" algn="just">
              <a:buNone/>
            </a:pPr>
            <a:r>
              <a:rPr lang="ru-RU" sz="50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Библиотекарь</a:t>
            </a:r>
          </a:p>
          <a:p>
            <a:pPr marL="0" indent="0" algn="just">
              <a:buNone/>
            </a:pPr>
            <a:r>
              <a:rPr lang="ru-RU" sz="50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Спасатель</a:t>
            </a:r>
          </a:p>
          <a:p>
            <a:pPr marL="0" indent="0" algn="just">
              <a:buNone/>
            </a:pPr>
            <a:r>
              <a:rPr lang="ru-RU" sz="50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Полицейский</a:t>
            </a:r>
          </a:p>
          <a:p>
            <a:pPr marL="0" indent="0" algn="just">
              <a:buNone/>
            </a:pPr>
            <a:r>
              <a:rPr lang="ru-RU" sz="50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Врач</a:t>
            </a:r>
          </a:p>
          <a:p>
            <a:pPr marL="0" indent="0" algn="just">
              <a:buNone/>
            </a:pPr>
            <a:r>
              <a:rPr lang="ru-RU" sz="50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Учитель</a:t>
            </a:r>
          </a:p>
          <a:p>
            <a:pPr marL="0" indent="0" algn="just">
              <a:buNone/>
            </a:pPr>
            <a:r>
              <a:rPr lang="ru-RU" sz="50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Юрист</a:t>
            </a:r>
          </a:p>
          <a:p>
            <a:pPr marL="0" indent="0" algn="just">
              <a:buNone/>
            </a:pPr>
            <a:r>
              <a:rPr lang="ru-RU" sz="50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Экскурсовод</a:t>
            </a:r>
            <a:endParaRPr lang="ru-RU" sz="5000" dirty="0">
              <a:solidFill>
                <a:srgbClr val="7F34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098" name="Picture 2" descr="D:\Мои документы\ПЛОЩАДКА\Проэктная площадка 2016г\16.05.18\Материал\картинки-профессии\человекк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r="13731" b="9270"/>
          <a:stretch/>
        </p:blipFill>
        <p:spPr bwMode="auto">
          <a:xfrm>
            <a:off x="2051720" y="3356992"/>
            <a:ext cx="2889275" cy="269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13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764704"/>
            <a:ext cx="7643866" cy="1143000"/>
          </a:xfrm>
        </p:spPr>
        <p:txBody>
          <a:bodyPr>
            <a:normAutofit/>
          </a:bodyPr>
          <a:lstStyle/>
          <a:p>
            <a:r>
              <a:rPr lang="ru-RU" sz="2700" b="1" dirty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Классификация профессий </a:t>
            </a:r>
            <a:br>
              <a:rPr lang="ru-RU" sz="2700" b="1" dirty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1777047"/>
            <a:ext cx="717173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Человек </a:t>
            </a:r>
            <a:r>
              <a:rPr lang="ru-RU" sz="2000" b="1" dirty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– художественный образ. </a:t>
            </a:r>
            <a:endParaRPr lang="ru-RU" sz="2000" b="1" dirty="0" smtClean="0">
              <a:solidFill>
                <a:srgbClr val="7F34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Явления</a:t>
            </a:r>
            <a:r>
              <a:rPr lang="ru-RU" sz="2000" dirty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, факты художественного отображения действительности – вот что занимает представителей этого типа профессий</a:t>
            </a:r>
            <a:r>
              <a:rPr lang="ru-RU" sz="2000" dirty="0">
                <a:solidFill>
                  <a:srgbClr val="BF4D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/>
              <a:t>                                                       </a:t>
            </a:r>
            <a:r>
              <a:rPr lang="ru-RU" sz="20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Писатель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Музыкант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Художник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Композитор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Режиссер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Скульптор</a:t>
            </a:r>
          </a:p>
          <a:p>
            <a:pPr marL="0" indent="0">
              <a:buNone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D:\Мои документы\ПЛОЩАДКА\Проэктная площадка 2016г\16.05.18\Материал\картинки-профессии\творчеств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01008"/>
            <a:ext cx="2427988" cy="266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0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060848"/>
            <a:ext cx="2952328" cy="1143000"/>
          </a:xfrm>
        </p:spPr>
        <p:txBody>
          <a:bodyPr>
            <a:noAutofit/>
          </a:bodyPr>
          <a:lstStyle/>
          <a:p>
            <a:pPr algn="l"/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Мягкие вязанные игрушки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помогают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«оживить»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сюжетно-ролевую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режиссёрскую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игру 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ознакомлению детей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профессиями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2" descr="D:\Мои документы\ПЛОЩАДКА\2019\Педагогическая карусель\фото\Новая папка\20200227_11315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r="12483"/>
          <a:stretch/>
        </p:blipFill>
        <p:spPr bwMode="auto">
          <a:xfrm>
            <a:off x="1547664" y="3933056"/>
            <a:ext cx="4104456" cy="2505206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Пользователь\Desktop\IMG-20201015-WA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2756" b="5118"/>
          <a:stretch>
            <a:fillRect/>
          </a:stretch>
        </p:blipFill>
        <p:spPr bwMode="auto">
          <a:xfrm>
            <a:off x="4788024" y="908720"/>
            <a:ext cx="3960440" cy="2769150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42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6176" y="1988841"/>
            <a:ext cx="23762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D:\Мои документы\ПЛОЩАДКА\2019\фото форум\20200305_1011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1" r="18308"/>
          <a:stretch/>
        </p:blipFill>
        <p:spPr bwMode="auto">
          <a:xfrm>
            <a:off x="1475656" y="3501008"/>
            <a:ext cx="3384376" cy="2721041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7" t="14813" r="4821" b="14428"/>
          <a:stretch/>
        </p:blipFill>
        <p:spPr>
          <a:xfrm>
            <a:off x="4849494" y="1700808"/>
            <a:ext cx="3816424" cy="2390312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1907704" y="1700808"/>
            <a:ext cx="1944216" cy="864096"/>
          </a:xfrm>
          <a:prstGeom prst="wedgeRoundRectCallout">
            <a:avLst>
              <a:gd name="adj1" fmla="val -18739"/>
              <a:gd name="adj2" fmla="val 81920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Научно-популярные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книги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5778222" y="4614179"/>
            <a:ext cx="2075203" cy="756664"/>
          </a:xfrm>
          <a:prstGeom prst="wedgeRoundRectCallout">
            <a:avLst>
              <a:gd name="adj1" fmla="val 20664"/>
              <a:gd name="adj2" fmla="val -85452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Виртуальные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экскурсии</a:t>
            </a:r>
          </a:p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4118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7643866" cy="1143000"/>
          </a:xfrm>
        </p:spPr>
        <p:txBody>
          <a:bodyPr>
            <a:noAutofit/>
          </a:bodyPr>
          <a:lstStyle/>
          <a:p>
            <a:endParaRPr lang="ru-RU" sz="1800" dirty="0"/>
          </a:p>
        </p:txBody>
      </p:sp>
      <p:pic>
        <p:nvPicPr>
          <p:cNvPr id="4" name="Picture 2" descr="D:\Мои документы\ПЛОЩАДКА\2019\Педагогическая карусель\фото\20200221_1205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403648" y="548680"/>
            <a:ext cx="7240385" cy="3520440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Мои документы\ПЛОЩАДКА\2019\фото форум\20200305_1019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13231" b="3082"/>
          <a:stretch/>
        </p:blipFill>
        <p:spPr bwMode="auto">
          <a:xfrm>
            <a:off x="1403648" y="4149080"/>
            <a:ext cx="3150085" cy="229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5779900" y="4637572"/>
            <a:ext cx="2075203" cy="756664"/>
          </a:xfrm>
          <a:prstGeom prst="wedgeRoundRectCallout">
            <a:avLst>
              <a:gd name="adj1" fmla="val 20664"/>
              <a:gd name="adj2" fmla="val -85452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Лото «Профессии» </a:t>
            </a:r>
            <a:b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80336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3429000"/>
            <a:ext cx="3816424" cy="936104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4" name="Picture 3" descr="D:\Мои документы\ПЛОЩАДКА\2019\Педагогическая карусель\фото\Новая папка\20200227_11231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9" b="14256"/>
          <a:stretch/>
        </p:blipFill>
        <p:spPr bwMode="auto">
          <a:xfrm>
            <a:off x="1619672" y="1484784"/>
            <a:ext cx="2851360" cy="3691915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59632" y="5445224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Дети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игровой форме закрепляют и систематизируют освоенный материал</a:t>
            </a:r>
            <a:b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5616644" y="764704"/>
            <a:ext cx="1944216" cy="864096"/>
          </a:xfrm>
          <a:prstGeom prst="wedgeRoundRectCallout">
            <a:avLst>
              <a:gd name="adj1" fmla="val -18739"/>
              <a:gd name="adj2" fmla="val 81920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Логико-Малыш  «Профессии»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COMP\AppData\Local\Microsoft\Windows\Temporary Internet Files\Content.Outlook\NYG860UE\20210329_1622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7322" r="17798" b="3330"/>
          <a:stretch/>
        </p:blipFill>
        <p:spPr bwMode="auto">
          <a:xfrm rot="5400000">
            <a:off x="5353009" y="2449820"/>
            <a:ext cx="2810307" cy="228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03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813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 descr="D:\Мои документы\ПЛОЩАДКА\2019\Педагогическая карусель\фото\Новая папка\20200227_1046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4" b="9150"/>
          <a:stretch/>
        </p:blipFill>
        <p:spPr bwMode="auto">
          <a:xfrm>
            <a:off x="4010975" y="1911882"/>
            <a:ext cx="2392660" cy="33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Мои документы\ПЛОЩАДКА\2019\Педагогическая карусель\фото\Новая папка\20200227_1050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2" b="2360"/>
          <a:stretch/>
        </p:blipFill>
        <p:spPr bwMode="auto">
          <a:xfrm>
            <a:off x="3957042" y="1746620"/>
            <a:ext cx="2273770" cy="336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Мои документы\ПЛОЩАДКА\2019\фото форум\20200302_1131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8" b="8101"/>
          <a:stretch/>
        </p:blipFill>
        <p:spPr bwMode="auto">
          <a:xfrm>
            <a:off x="3963596" y="1762602"/>
            <a:ext cx="2232249" cy="336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:\Мои документы\ПЛОЩАДКА\2019\Для форума\фото форум\20200228_11364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7384"/>
          <a:stretch/>
        </p:blipFill>
        <p:spPr bwMode="auto">
          <a:xfrm>
            <a:off x="3705986" y="3152161"/>
            <a:ext cx="2696280" cy="171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Мои документы\ПЛОЩАДКА\2019\Педагогическая карусель\фото\Новая папка\20200227_10334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3" b="14073"/>
          <a:stretch/>
        </p:blipFill>
        <p:spPr bwMode="auto">
          <a:xfrm>
            <a:off x="4068170" y="1827749"/>
            <a:ext cx="2278271" cy="33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COMP\Desktop\кластер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153" y="1727411"/>
            <a:ext cx="2089946" cy="329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979613" y="285728"/>
            <a:ext cx="7164387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</a:b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894990" y="6232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90001" y="6182936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ои документы\ПЛОЩАДКА\2019\фото форум\20200310_10112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31" b="6434"/>
          <a:stretch/>
        </p:blipFill>
        <p:spPr bwMode="auto">
          <a:xfrm>
            <a:off x="3699668" y="1729757"/>
            <a:ext cx="2788517" cy="35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597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37 -0.1642 L -0.13715 -0.13274 C -0.15329 -0.12511 -0.17569 -0.12673 -0.19774 -0.13344 C -0.22291 -0.14199 -0.24166 -0.15518 -0.25277 -0.17252 L -0.31041 -0.24976 " pathEditMode="relative" rAng="-9938125" ptsTypes="FffFF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9 -0.10453 L 0.17135 0.01851 C 0.19548 0.0458 0.22326 0.05412 0.24583 0.04233 C 0.27291 0.03423 0.28576 -0.00115 0.28871 -0.04833 L 0.31128 -0.24329 " pathEditMode="relative" rAng="-1281059" ptsTypes="FffFF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72" y="39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87 0.11864 L 0.09045 0.28215 C 0.09357 0.31845 0.10659 0.34412 0.12569 0.35361 C 0.14704 0.36124 0.16822 0.35569 0.18819 0.33464 L 0.2835 0.22803 " pathEditMode="relative" rAng="1244550" ptsTypes="FffFF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38" y="14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9.25069E-8 L -0.00105 0.29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4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9 -0.10361 L -0.01163 -0.390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43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38 0.13414 L -0.10677 0.30712 C -0.1125 0.3439 -0.12899 0.36471 -0.14861 0.37257 C -0.171 0.38136 -0.19201 0.37119 -0.21145 0.34436 L -0.30451 0.22433 " pathEditMode="relative" rAng="9814900" ptsTypes="FffFF">
                                      <p:cBhvr>
                                        <p:cTn id="2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14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643866" cy="1143000"/>
          </a:xfrm>
        </p:spPr>
        <p:txBody>
          <a:bodyPr>
            <a:noAutofit/>
          </a:bodyPr>
          <a:lstStyle/>
          <a:p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-игра «Путешествие в страну профессий»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COMP\Desktop\Безымянный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3" r="1074" b="6615"/>
          <a:stretch/>
        </p:blipFill>
        <p:spPr bwMode="auto">
          <a:xfrm>
            <a:off x="1403649" y="1306140"/>
            <a:ext cx="4680520" cy="2779865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OMP\Desktop\Безымянны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t="3353" r="7409" b="12413"/>
          <a:stretch/>
        </p:blipFill>
        <p:spPr bwMode="auto">
          <a:xfrm>
            <a:off x="3995936" y="3933056"/>
            <a:ext cx="4738175" cy="2647145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45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7560840" cy="792088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 с элементами театрализации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D:\Мои документы\1 Твитер\Участок лето 2019 г\20190809_12393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372200" y="2359274"/>
            <a:ext cx="2016224" cy="4150280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Мои документы\1 Твитер\ПДДД уголок\20190809_1205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8" b="9325"/>
          <a:stretch/>
        </p:blipFill>
        <p:spPr bwMode="auto">
          <a:xfrm>
            <a:off x="1379711" y="2996952"/>
            <a:ext cx="2293921" cy="3508090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17193"/>
            <a:ext cx="3479309" cy="2613076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 descr="C:\Users\COMP\AppData\Local\Microsoft\Windows\Temporary Internet Files\Content.Outlook\NYG860UE\20210329_1623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0" r="21530"/>
          <a:stretch/>
        </p:blipFill>
        <p:spPr bwMode="auto">
          <a:xfrm rot="5400000">
            <a:off x="4109899" y="3997371"/>
            <a:ext cx="1955236" cy="2258191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13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924" y="116632"/>
            <a:ext cx="7643866" cy="114300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Мультипликационная студия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9762" y="5800404"/>
            <a:ext cx="2376264" cy="576064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38863"/>
            <a:ext cx="3756025" cy="221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22618"/>
            <a:ext cx="4213225" cy="2657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6827301" y="3140968"/>
            <a:ext cx="1907455" cy="986278"/>
          </a:xfrm>
          <a:prstGeom prst="wedgeRoundRectCallout">
            <a:avLst>
              <a:gd name="adj1" fmla="val -18739"/>
              <a:gd name="adj2" fmla="val 81920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Б. Заходер  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Очень нужные профессии»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1920733" y="5998136"/>
            <a:ext cx="2075203" cy="756664"/>
          </a:xfrm>
          <a:prstGeom prst="wedgeRoundRectCallout">
            <a:avLst>
              <a:gd name="adj1" fmla="val 20664"/>
              <a:gd name="adj2" fmla="val -85452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«В. А. Сухомлинский </a:t>
            </a:r>
          </a:p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«Пекарь и портной»</a:t>
            </a:r>
          </a:p>
          <a:p>
            <a:pPr algn="ctr"/>
            <a:endParaRPr lang="ru-RU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" t="4832" r="7596" b="11236"/>
          <a:stretch/>
        </p:blipFill>
        <p:spPr bwMode="auto">
          <a:xfrm>
            <a:off x="5235292" y="4560830"/>
            <a:ext cx="3499464" cy="1939357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05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4538" y="2420888"/>
            <a:ext cx="7931898" cy="150304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Применение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познавательных коробов «Сторисек»                                        в образовательной деятельности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детьми дошкольного возраста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99792" y="5589240"/>
            <a:ext cx="3528392" cy="360040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385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7662" y="332656"/>
            <a:ext cx="4357718" cy="114300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Макеты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 descr="D:\Мои документы\ПЛОЩАДКА\Проэктная площадка 2016г\Фото банер\IMG_20180516_091809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652120" y="3284984"/>
            <a:ext cx="3240360" cy="2661611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Мои документы\ПЛОЩАДКА\Проэктная площадка 2016г\Фото банер\IMG_20180516_09360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121813"/>
            <a:ext cx="3294014" cy="2244655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D:\Мои документы\фотограф\Макет + фетр\DSCN369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55" y="597064"/>
            <a:ext cx="3744416" cy="2532103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6444208" y="1897430"/>
            <a:ext cx="1584176" cy="792088"/>
          </a:xfrm>
          <a:prstGeom prst="wedgeRoundRectCallout">
            <a:avLst>
              <a:gd name="adj1" fmla="val -18739"/>
              <a:gd name="adj2" fmla="val 81920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«От зёрнышка до хлебушка»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1672355" y="3284984"/>
            <a:ext cx="1459485" cy="692813"/>
          </a:xfrm>
          <a:prstGeom prst="wedgeRoundRectCallout">
            <a:avLst>
              <a:gd name="adj1" fmla="val -20833"/>
              <a:gd name="adj2" fmla="val 8342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«От зёрнышка до хлебушка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4144710" y="3284984"/>
            <a:ext cx="1276819" cy="756664"/>
          </a:xfrm>
          <a:prstGeom prst="wedgeRoundRectCallout">
            <a:avLst>
              <a:gd name="adj1" fmla="val 20664"/>
              <a:gd name="adj2" fmla="val -85452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«Экоферма»</a:t>
            </a:r>
          </a:p>
        </p:txBody>
      </p:sp>
    </p:spTree>
    <p:extLst>
      <p:ext uri="{BB962C8B-B14F-4D97-AF65-F5344CB8AC3E}">
        <p14:creationId xmlns:p14="http://schemas.microsoft.com/office/powerpoint/2010/main" val="170222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0760" y="1196752"/>
            <a:ext cx="7685430" cy="792088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Короба создают  все участники образовательной деятельности -          дети, родители, педагоги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1689119"/>
            <a:ext cx="745520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:\Мои документы\ПЛОЩАДКА\2019\Педагогическая карусель\фото\20200221_1200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/>
          <a:stretch/>
        </p:blipFill>
        <p:spPr bwMode="auto">
          <a:xfrm>
            <a:off x="1763688" y="2204864"/>
            <a:ext cx="6519575" cy="345638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1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348880"/>
            <a:ext cx="7571858" cy="150304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Применение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познавательных коробов «Сторисек»                                        в профессиональной деятельности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педагога-психолога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1960" y="5373216"/>
            <a:ext cx="4032448" cy="36004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Педагог-психолог: </a:t>
            </a:r>
          </a:p>
          <a:p>
            <a:pPr marL="0" indent="0" algn="r">
              <a:buNone/>
            </a:pP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Абрамова Ольга Александровна</a:t>
            </a:r>
            <a:endParaRPr lang="ru-RU" sz="18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33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2763">
            <a:off x="1711650" y="482138"/>
            <a:ext cx="3226771" cy="270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" r="7854"/>
          <a:stretch/>
        </p:blipFill>
        <p:spPr bwMode="auto">
          <a:xfrm>
            <a:off x="5724128" y="575492"/>
            <a:ext cx="3010293" cy="4401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COMP\Desktop\презентация психолог\проф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437" y="3068960"/>
            <a:ext cx="4292382" cy="3289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65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643866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«Я знаю пять названий профессий…»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COMP\Desktop\презентация психолог\IMG_44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844824"/>
            <a:ext cx="3461885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272738" y="1196752"/>
            <a:ext cx="7427168" cy="4209331"/>
          </a:xfrm>
        </p:spPr>
        <p:txBody>
          <a:bodyPr/>
          <a:lstStyle/>
          <a:p>
            <a:pPr marL="0" indent="0">
              <a:buNone/>
            </a:pP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расширить словарный запас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за счёт употребления обобщённых слов.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Users\COMP\Desktop\презентация психолог\IMG_45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6"/>
          <a:stretch/>
        </p:blipFill>
        <p:spPr bwMode="auto">
          <a:xfrm>
            <a:off x="4788024" y="2924944"/>
            <a:ext cx="4192765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97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643866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для ребенка, которые решают игры с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мячом: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31640" y="1124744"/>
            <a:ext cx="7704856" cy="5184576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ru-RU" sz="1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lnSpc>
                <a:spcPct val="170000"/>
              </a:lnSpc>
            </a:pPr>
            <a:r>
              <a:rPr lang="ru-RU" sz="6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6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детей общей и мелкой моторики, умение ориентироваться в пространстве, координировать свои движения.</a:t>
            </a:r>
          </a:p>
          <a:p>
            <a:pPr>
              <a:lnSpc>
                <a:spcPct val="170000"/>
              </a:lnSpc>
            </a:pPr>
            <a:r>
              <a:rPr lang="ru-RU" sz="6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Регулировать </a:t>
            </a:r>
            <a:r>
              <a:rPr lang="ru-RU" sz="6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силу и точность движения.</a:t>
            </a:r>
          </a:p>
          <a:p>
            <a:pPr>
              <a:lnSpc>
                <a:spcPct val="170000"/>
              </a:lnSpc>
            </a:pPr>
            <a:r>
              <a:rPr lang="ru-RU" sz="6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Активизировать </a:t>
            </a:r>
            <a:r>
              <a:rPr lang="ru-RU" sz="6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детей произвольное и непроизвольное внимание во время игры с мячом.</a:t>
            </a:r>
          </a:p>
          <a:p>
            <a:pPr>
              <a:lnSpc>
                <a:spcPct val="170000"/>
              </a:lnSpc>
            </a:pPr>
            <a:r>
              <a:rPr lang="ru-RU" sz="6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6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детей глазомер, силу, ловкость, быстроту реакции, мышечную силу.</a:t>
            </a:r>
          </a:p>
          <a:p>
            <a:pPr>
              <a:lnSpc>
                <a:spcPct val="170000"/>
              </a:lnSpc>
            </a:pPr>
            <a:r>
              <a:rPr lang="ru-RU" sz="6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6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нормализовать у детей эмоционально-волевую сферу, особенно у гиперактивных детей.</a:t>
            </a:r>
          </a:p>
          <a:p>
            <a:endParaRPr lang="ru-RU" sz="6200" dirty="0"/>
          </a:p>
        </p:txBody>
      </p:sp>
    </p:spTree>
    <p:extLst>
      <p:ext uri="{BB962C8B-B14F-4D97-AF65-F5344CB8AC3E}">
        <p14:creationId xmlns:p14="http://schemas.microsoft.com/office/powerpoint/2010/main" val="395516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-80261"/>
            <a:ext cx="7643866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Упражнение с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кинезио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мешочками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6176" y="1988841"/>
            <a:ext cx="23762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828836"/>
            <a:ext cx="595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COMP\Desktop\мастер-класс площадка\IMG_20200512_113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2564903"/>
            <a:ext cx="4292390" cy="3219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COMP\Desktop\мастер-класс площадка\IMG_20200508_1242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673" y="1196752"/>
            <a:ext cx="2728657" cy="4021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36747" y="836712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i="1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400" b="1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создать условия для всестороннего развития ребенка с ОВЗ через движения, которые позволяют выявить скрытые способности ребенка дошкольного возраста, расширить границы возможностей его мозга.</a:t>
            </a:r>
          </a:p>
        </p:txBody>
      </p:sp>
    </p:spTree>
    <p:extLst>
      <p:ext uri="{BB962C8B-B14F-4D97-AF65-F5344CB8AC3E}">
        <p14:creationId xmlns:p14="http://schemas.microsoft.com/office/powerpoint/2010/main" val="199344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-80261"/>
            <a:ext cx="7643866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Упражнение с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кинезио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мешочками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6176" y="1988841"/>
            <a:ext cx="23762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828836"/>
            <a:ext cx="595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COMP\Desktop\презентация психолог\IMG_44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714" y="800731"/>
            <a:ext cx="3464812" cy="2951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OMP\Desktop\презентация психолог\IMG_44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83" y="2492896"/>
            <a:ext cx="3869564" cy="3599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8470" y="612575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C0504D">
                    <a:lumMod val="50000"/>
                  </a:srgbClr>
                </a:solidFill>
              </a:rPr>
              <a:t>https://cloud.mail.ru/stock/3NVVvZ5JKCkgSPBzyx9ZgT9o/</a:t>
            </a:r>
            <a:endParaRPr lang="ru-RU" sz="1400" b="1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4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127" y="265212"/>
            <a:ext cx="7643866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Упражнение развивает: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6176" y="1988841"/>
            <a:ext cx="23762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828836"/>
            <a:ext cx="595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1700808"/>
            <a:ext cx="74168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Регуляторную </a:t>
            </a:r>
            <a:r>
              <a:rPr lang="ru-RU" sz="28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сферу  </a:t>
            </a:r>
            <a:endParaRPr lang="ru-RU" sz="2800" dirty="0" smtClean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Сенсомоторную сферу</a:t>
            </a:r>
            <a:endParaRPr lang="ru-RU" sz="2800" dirty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Когнитивную </a:t>
            </a:r>
            <a:r>
              <a:rPr lang="ru-RU" sz="28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сферу  </a:t>
            </a:r>
            <a:endParaRPr lang="ru-RU" sz="2800" dirty="0" smtClean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Зрительную </a:t>
            </a:r>
            <a:r>
              <a:rPr lang="ru-RU" sz="28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систему  </a:t>
            </a:r>
            <a:endParaRPr lang="ru-RU" sz="2800" dirty="0" smtClean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Слуховую систему</a:t>
            </a:r>
            <a:endParaRPr lang="ru-RU" sz="2800" dirty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Мышечную систему</a:t>
            </a:r>
            <a:endParaRPr lang="ru-RU" sz="2800" dirty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49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7643866" cy="86409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Упражнение «Угадай-ка»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COMP\Desktop\презентация психолог\IMG_442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r="7857"/>
          <a:stretch/>
        </p:blipFill>
        <p:spPr bwMode="auto">
          <a:xfrm>
            <a:off x="1174850" y="1760042"/>
            <a:ext cx="3776558" cy="3253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COMP\Desktop\презентация психолог\IMG_44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8" t="16539" r="11314" b="15871"/>
          <a:stretch/>
        </p:blipFill>
        <p:spPr bwMode="auto">
          <a:xfrm>
            <a:off x="4951408" y="2827249"/>
            <a:ext cx="3869063" cy="3523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836712"/>
            <a:ext cx="74888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b="1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научиться анализировать ситуацию: выделение ее существенных признаков, детально ориентироваться в условиях и построении правильного вывода с учетом проведенного анализа.</a:t>
            </a:r>
          </a:p>
        </p:txBody>
      </p:sp>
    </p:spTree>
    <p:extLst>
      <p:ext uri="{BB962C8B-B14F-4D97-AF65-F5344CB8AC3E}">
        <p14:creationId xmlns:p14="http://schemas.microsoft.com/office/powerpoint/2010/main" val="125061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052736"/>
            <a:ext cx="6984776" cy="1647056"/>
          </a:xfrm>
        </p:spPr>
        <p:txBody>
          <a:bodyPr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Сторисек»</a:t>
            </a:r>
            <a:r>
              <a:rPr lang="ru-RU" sz="1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(англ. </a:t>
            </a:r>
            <a:r>
              <a:rPr lang="ru-RU" sz="1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storysack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«мешок историй») – был разработан в Великобритании в 1994 году.</a:t>
            </a:r>
            <a:b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«Сторисек»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всесторонне развивает детское чтение и приносит огромное удовольствие и наслаждение чтением. Его идея заключается в продвижении детского чтения и обеспечения всем необходимым для получения удовольствия от совместного громкого чтения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br>
              <a:rPr lang="ru-RU" sz="18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2780928"/>
            <a:ext cx="7239178" cy="3434154"/>
          </a:xfrm>
        </p:spPr>
        <p:txBody>
          <a:bodyPr>
            <a:normAutofit/>
          </a:bodyPr>
          <a:lstStyle/>
          <a:p>
            <a:pPr marL="0" indent="0" algn="just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Основатель «</a:t>
            </a:r>
            <a:r>
              <a:rPr lang="ru-RU" sz="1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Сторисека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- англичанин Нейл </a:t>
            </a:r>
            <a:r>
              <a:rPr lang="ru-RU" sz="1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Гриффитс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соавтор книг по методологии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обучения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в дошкольном и школьном возрасте, автор книг о детях и играх.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861048"/>
            <a:ext cx="38830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858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-90264"/>
            <a:ext cx="7643866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Упражнение «Путаница»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COMP\Desktop\презентация психолог\3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88034"/>
            <a:ext cx="4917379" cy="2097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COMP\Desktop\презентация психолог\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01008"/>
            <a:ext cx="5188128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764704"/>
            <a:ext cx="75201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Направлено на развитие речи, на ритмизацию, развитие межполушарного взаимодействия, удержание двигательной и речевой программы, формирование навыков и контроля за речью и деятельностью.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6118557"/>
            <a:ext cx="5256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504D">
                    <a:lumMod val="50000"/>
                  </a:srgbClr>
                </a:solidFill>
              </a:rPr>
              <a:t>https://cloud.mail.ru/stock/3NVVvZ5JKCkgSPBzyx9ZgT9o/</a:t>
            </a:r>
          </a:p>
        </p:txBody>
      </p:sp>
    </p:spTree>
    <p:extLst>
      <p:ext uri="{BB962C8B-B14F-4D97-AF65-F5344CB8AC3E}">
        <p14:creationId xmlns:p14="http://schemas.microsoft.com/office/powerpoint/2010/main" val="345315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348880"/>
            <a:ext cx="7571858" cy="150304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Применение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познавательных коробов «Сторисек»                                        в логопедической работе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4008" y="5013176"/>
            <a:ext cx="3816424" cy="648072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Учитель-логопед: </a:t>
            </a:r>
          </a:p>
          <a:p>
            <a:pPr marL="0" indent="0" algn="r">
              <a:buNone/>
            </a:pP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Кострыгина Наталья Викторовна</a:t>
            </a:r>
            <a:endParaRPr lang="ru-RU" sz="18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4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571858" cy="72008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логопедической работы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980728"/>
            <a:ext cx="7272808" cy="4824536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v"/>
            </a:pPr>
            <a:endParaRPr lang="ru-RU" sz="18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звукопроизносительной стороны речи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фонематического восприятия анализа и синтеза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словарного запаса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навыков словообразования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грамматического строя речи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фразовой речи и связного высказывания </a:t>
            </a:r>
            <a:b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96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643866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в мяч «Назови профессию»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52" y="1133678"/>
            <a:ext cx="4290231" cy="3217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0988"/>
            <a:ext cx="4248472" cy="3186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703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643866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мячей в работе учителя-логопеда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COMP\Desktop\мастер-класс площадка\IMG_20200512_0949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844824"/>
            <a:ext cx="7437422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5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81724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в мяч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Инструмент запоминай – что им делать называй»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700808"/>
            <a:ext cx="6144682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343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643866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в мяч «Инструмент запоминай – что им делать называй»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72" y="1522867"/>
            <a:ext cx="7098689" cy="4502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554072" y="6165304"/>
            <a:ext cx="62646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https://cloud.mail.ru/stock/3NVVvZ5JKCkgSPBzyx9ZgT9o/</a:t>
            </a:r>
          </a:p>
        </p:txBody>
      </p:sp>
    </p:spTree>
    <p:extLst>
      <p:ext uri="{BB962C8B-B14F-4D97-AF65-F5344CB8AC3E}">
        <p14:creationId xmlns:p14="http://schemas.microsoft.com/office/powerpoint/2010/main" val="231421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01677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«Лесенка – помощница»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J:\для през\IMG_455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68760"/>
            <a:ext cx="4254688" cy="5241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56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81236" y="34178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«Лесенка – помощница»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J:\для през\IMG_455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422" y="2132857"/>
            <a:ext cx="3936437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J:\для през\IMG_45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3564396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6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«Лесенка – помощница»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24744"/>
            <a:ext cx="3528392" cy="4704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52689"/>
            <a:ext cx="3816424" cy="4634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559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643866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1689119"/>
            <a:ext cx="7455202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«Сторисека»: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разноуровневый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разносторонний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подход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книге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общеобразовательных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целей и задач,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получение удовольствия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самой книги и от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совместного громкого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чтения.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«</a:t>
            </a:r>
            <a:r>
              <a:rPr lang="ru-RU" sz="1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Сторисека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»: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чтение хороших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книг;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расширение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кругозора;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пополнение и расширение словарного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запаса;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развитие навыков осмысленного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чтения;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навыков обсуждения художественного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произведения;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социальных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навыков;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формирование чувства уверенности в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себе;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стимулирование интереса к книге.</a:t>
            </a:r>
          </a:p>
          <a:p>
            <a:pPr marL="0" indent="0" algn="ctr">
              <a:buNone/>
            </a:pPr>
            <a:endParaRPr lang="ru-RU" sz="1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56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2816" y="2442002"/>
            <a:ext cx="6984776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4800" b="1" dirty="0" smtClean="0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Приглашаем </a:t>
            </a:r>
            <a:br>
              <a:rPr lang="ru-RU" sz="4800" b="1" dirty="0" smtClean="0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к сотрудничеству</a:t>
            </a:r>
            <a:endParaRPr lang="ru-RU" sz="4800" b="1" dirty="0">
              <a:solidFill>
                <a:srgbClr val="984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6176" y="1988841"/>
            <a:ext cx="23762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828836"/>
            <a:ext cx="595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6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7643866" cy="11430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Этапы работы над созданием «Сторисек»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1556792"/>
            <a:ext cx="7286676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Подготовительный этап: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определяется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произведение детской художественной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литературы, которому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посвящается «Сторисек».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подготавливается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мешок для комплекта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материалов;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подбираются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остальные компоненты для комплекта;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разрабатываются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литературные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игры;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разрабатываются «Шпаргалки для взрослых»;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красочно оформляется опись готового «Сторисека».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Основной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этап: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работа с художественным произведением;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проведение игр;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работа с научно-познавательной книгой по теме произведения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работа с аудиокнигой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Завершающий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этап.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98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4123" y="404664"/>
            <a:ext cx="7643866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Познавательные короба «Сторисек» </a:t>
            </a:r>
            <a:r>
              <a:rPr lang="ru-RU" sz="2400" b="1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b="1" dirty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теме «</a:t>
            </a:r>
            <a:r>
              <a:rPr lang="ru-RU" sz="2400" b="1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Профессии»</a:t>
            </a:r>
            <a:r>
              <a:rPr lang="ru-RU" sz="2400" b="1" dirty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10" name="Объект 9" descr="D:\Мои документы\ПЛОЩАДКА\Проэктная площадка 2016г\Фото банер\IMG_20180516_091746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/>
          </a:blip>
          <a:srcRect t="21060" b="1"/>
          <a:stretch/>
        </p:blipFill>
        <p:spPr bwMode="auto">
          <a:xfrm>
            <a:off x="2267744" y="1484784"/>
            <a:ext cx="5616624" cy="2970335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2411760" y="4797152"/>
            <a:ext cx="5328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Сторисек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– это комплект сопутствующих, взаимосвязанных и взаимодополняющих материалов, направленных на развитие интереса к определенной профессии.</a:t>
            </a:r>
          </a:p>
        </p:txBody>
      </p:sp>
    </p:spTree>
    <p:extLst>
      <p:ext uri="{BB962C8B-B14F-4D97-AF65-F5344CB8AC3E}">
        <p14:creationId xmlns:p14="http://schemas.microsoft.com/office/powerpoint/2010/main" val="362346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643866" cy="1143000"/>
          </a:xfrm>
        </p:spPr>
        <p:txBody>
          <a:bodyPr>
            <a:noAutofit/>
          </a:bodyPr>
          <a:lstStyle/>
          <a:p>
            <a:endParaRPr lang="ru-RU" sz="2400" dirty="0"/>
          </a:p>
        </p:txBody>
      </p:sp>
      <p:pic>
        <p:nvPicPr>
          <p:cNvPr id="11" name="Picture 2" descr="D:\Мои документы\ПЛОЩАДКА\2019\фото форум\20200302_112658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13785" r="7467"/>
          <a:stretch/>
        </p:blipFill>
        <p:spPr bwMode="auto">
          <a:xfrm>
            <a:off x="3995936" y="548680"/>
            <a:ext cx="4662492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" name="Picture 2" descr="I:\фото\20200219_1543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27" y="3645024"/>
            <a:ext cx="5689268" cy="2765617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Мои документы\ПЛОЩАДКА\2019\Для форума\Кем быть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40258"/>
            <a:ext cx="1749303" cy="2697163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48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643866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Классификация профессий </a:t>
            </a:r>
            <a:br>
              <a:rPr lang="ru-RU" sz="2400" b="1" dirty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6139" y="1412776"/>
            <a:ext cx="7322325" cy="43204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7F34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200" b="1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Человек </a:t>
            </a:r>
            <a:r>
              <a:rPr lang="ru-RU" sz="2200" b="1" dirty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– живая природа. </a:t>
            </a:r>
            <a:endParaRPr lang="ru-RU" sz="2200" b="1" dirty="0" smtClean="0">
              <a:solidFill>
                <a:srgbClr val="7F34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Представители </a:t>
            </a:r>
            <a:r>
              <a:rPr lang="ru-RU" sz="2200" dirty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этого типа имеют дело с растительными и животными организмами.</a:t>
            </a:r>
          </a:p>
          <a:p>
            <a:pPr marL="0" indent="0" algn="just">
              <a:buNone/>
            </a:pPr>
            <a:r>
              <a:rPr lang="ru-RU" sz="29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</a:t>
            </a:r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Животновод</a:t>
            </a:r>
          </a:p>
          <a:p>
            <a:pPr marL="0" indent="0" algn="just">
              <a:buNone/>
            </a:pPr>
            <a:r>
              <a:rPr lang="ru-RU" sz="2200" dirty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Лесник</a:t>
            </a:r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Садовод</a:t>
            </a:r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Флорист</a:t>
            </a:r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Зоолог</a:t>
            </a:r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Хлебороб</a:t>
            </a:r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Доярка</a:t>
            </a:r>
          </a:p>
          <a:p>
            <a:pPr marL="0" indent="0" algn="just">
              <a:buNone/>
            </a:pPr>
            <a:endParaRPr lang="ru-RU" dirty="0">
              <a:solidFill>
                <a:srgbClr val="7F34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ru-RU" dirty="0"/>
          </a:p>
        </p:txBody>
      </p:sp>
      <p:pic>
        <p:nvPicPr>
          <p:cNvPr id="2050" name="Picture 2" descr="D:\Мои документы\ПЛОЩАДКА\Проэктная площадка 2016г\16.05.18\Материал\картинки-профессии\природ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409554"/>
            <a:ext cx="2761488" cy="207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58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692696"/>
            <a:ext cx="7643866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908720"/>
            <a:ext cx="6955706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600" b="1" dirty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Классификация профессий </a:t>
            </a:r>
          </a:p>
          <a:p>
            <a:pPr marL="0" indent="0">
              <a:buNone/>
            </a:pPr>
            <a:r>
              <a:rPr lang="ru-RU" sz="4000" dirty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7F34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200" b="1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Человек </a:t>
            </a:r>
            <a:r>
              <a:rPr lang="ru-RU" sz="2200" b="1" dirty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– техника. </a:t>
            </a:r>
            <a:endParaRPr lang="ru-RU" sz="2200" b="1" dirty="0" smtClean="0">
              <a:solidFill>
                <a:srgbClr val="7F34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Работники </a:t>
            </a:r>
            <a:r>
              <a:rPr lang="ru-RU" sz="2200" dirty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имеют дело с неживыми, техническими объектами труда</a:t>
            </a:r>
            <a:r>
              <a:rPr lang="ru-RU" sz="22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ru-RU" sz="2000" dirty="0" smtClean="0">
              <a:solidFill>
                <a:srgbClr val="7F34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000" dirty="0">
              <a:solidFill>
                <a:srgbClr val="7F34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</a:t>
            </a:r>
            <a:r>
              <a:rPr lang="ru-RU" sz="22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Пожарный</a:t>
            </a:r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Столяр</a:t>
            </a:r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Машинист</a:t>
            </a:r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Космонавт</a:t>
            </a:r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Токарь</a:t>
            </a:r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Швея</a:t>
            </a:r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7F34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Печатник</a:t>
            </a:r>
          </a:p>
          <a:p>
            <a:pPr marL="0" indent="0" algn="just">
              <a:buNone/>
            </a:pPr>
            <a:endParaRPr lang="ru-RU" sz="2000" dirty="0"/>
          </a:p>
        </p:txBody>
      </p:sp>
      <p:pic>
        <p:nvPicPr>
          <p:cNvPr id="3074" name="Picture 2" descr="D:\Мои документы\ПЛОЩАДКА\Проэктная площадка 2016г\16.05.18\Материал\картинки-профессии\техни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84984"/>
            <a:ext cx="2564904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38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block1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block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block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ock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block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block1</Template>
  <TotalTime>1974</TotalTime>
  <Words>696</Words>
  <Application>Microsoft Office PowerPoint</Application>
  <PresentationFormat>Экран (4:3)</PresentationFormat>
  <Paragraphs>152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2_block1</vt:lpstr>
      <vt:lpstr>4_block1</vt:lpstr>
      <vt:lpstr>7_block1</vt:lpstr>
      <vt:lpstr>block1</vt:lpstr>
      <vt:lpstr>1_block1</vt:lpstr>
      <vt:lpstr>Занятие 1. Применение  познавательных коробов «Сторисек»   в образовательной деятельности с детьми дошкольного возраста  Занятие 2. Методические рекомендации по использованию «Сторисек» в работе с детьми.</vt:lpstr>
      <vt:lpstr>Применение  познавательных коробов «Сторисек»                                        в образовательной деятельности  с детьми дошкольного возраста</vt:lpstr>
      <vt:lpstr>Сторисек» (англ. storysack «мешок историй») – был разработан в Великобритании в 1994 году. «Сторисек» всесторонне развивает детское чтение и приносит огромное удовольствие и наслаждение чтением. Его идея заключается в продвижении детского чтения и обеспечения всем необходимым для получения удовольствия от совместного громкого чтения. </vt:lpstr>
      <vt:lpstr>Презентация PowerPoint</vt:lpstr>
      <vt:lpstr>Этапы работы над созданием «Сторисек» </vt:lpstr>
      <vt:lpstr>Познавательные короба «Сторисек»  по теме «Профессии» </vt:lpstr>
      <vt:lpstr>Презентация PowerPoint</vt:lpstr>
      <vt:lpstr>Классификация профессий  </vt:lpstr>
      <vt:lpstr>Презентация PowerPoint</vt:lpstr>
      <vt:lpstr>Классификация профессий  </vt:lpstr>
      <vt:lpstr>Классификация профессий  </vt:lpstr>
      <vt:lpstr>Мягкие вязанные игрушки  помогают «оживить»  сюжетно-ролевую и   режиссёрскую игру    по ознакомлению детей  с профессиями </vt:lpstr>
      <vt:lpstr>Презентация PowerPoint</vt:lpstr>
      <vt:lpstr>Презентация PowerPoint</vt:lpstr>
      <vt:lpstr>  </vt:lpstr>
      <vt:lpstr> </vt:lpstr>
      <vt:lpstr>Квест-игра «Путешествие в страну профессий»</vt:lpstr>
      <vt:lpstr>Проведение игр с элементами театрализации                                              </vt:lpstr>
      <vt:lpstr>Мультипликационная студия </vt:lpstr>
      <vt:lpstr>           Макеты</vt:lpstr>
      <vt:lpstr>Короба создают  все участники образовательной деятельности -          дети, родители, педагоги. </vt:lpstr>
      <vt:lpstr>Применение  познавательных коробов «Сторисек»                                        в профессиональной деятельности  педагога-психолога</vt:lpstr>
      <vt:lpstr>Презентация PowerPoint</vt:lpstr>
      <vt:lpstr>Игра «Я знаю пять названий профессий…»</vt:lpstr>
      <vt:lpstr>Задачи для ребенка, которые решают игры с мячом:</vt:lpstr>
      <vt:lpstr>Упражнение с кинезио мешочками</vt:lpstr>
      <vt:lpstr>Упражнение с кинезио мешочками</vt:lpstr>
      <vt:lpstr>Упражнение развивает:</vt:lpstr>
      <vt:lpstr>Упражнение «Угадай-ка»</vt:lpstr>
      <vt:lpstr>Упражнение «Путаница» </vt:lpstr>
      <vt:lpstr>Применение  познавательных коробов «Сторисек»                                        в логопедической работе</vt:lpstr>
      <vt:lpstr>Направления логопедической работы</vt:lpstr>
      <vt:lpstr>Игра в мяч «Назови профессию»</vt:lpstr>
      <vt:lpstr>Разнообразие мячей в работе учителя-логопеда</vt:lpstr>
      <vt:lpstr>Игра в мяч  «Инструмент запоминай – что им делать называй»</vt:lpstr>
      <vt:lpstr>Игра в мяч «Инструмент запоминай – что им делать называй»</vt:lpstr>
      <vt:lpstr>Игра «Лесенка – помощница»</vt:lpstr>
      <vt:lpstr>Игра «Лесенка – помощница»</vt:lpstr>
      <vt:lpstr>Игра «Лесенка – помощница»</vt:lpstr>
      <vt:lpstr>Приглашаем  к сотрудничеству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COMP</dc:creator>
  <cp:lastModifiedBy>COMP</cp:lastModifiedBy>
  <cp:revision>236</cp:revision>
  <dcterms:created xsi:type="dcterms:W3CDTF">2021-03-15T06:18:55Z</dcterms:created>
  <dcterms:modified xsi:type="dcterms:W3CDTF">2021-04-05T10:54:13Z</dcterms:modified>
</cp:coreProperties>
</file>