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3" r:id="rId7"/>
    <p:sldId id="264" r:id="rId8"/>
    <p:sldId id="265" r:id="rId9"/>
    <p:sldId id="266" r:id="rId10"/>
    <p:sldId id="281" r:id="rId11"/>
    <p:sldId id="275" r:id="rId12"/>
    <p:sldId id="269" r:id="rId13"/>
    <p:sldId id="279" r:id="rId14"/>
    <p:sldId id="270" r:id="rId15"/>
    <p:sldId id="280" r:id="rId16"/>
    <p:sldId id="271" r:id="rId17"/>
    <p:sldId id="272" r:id="rId18"/>
    <p:sldId id="273" r:id="rId19"/>
    <p:sldId id="276" r:id="rId20"/>
    <p:sldId id="262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DB66-9A11-4006-A3DD-8D382C9FBE13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A290-CC8C-4124-8782-4A7D037DA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DB66-9A11-4006-A3DD-8D382C9FBE13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A290-CC8C-4124-8782-4A7D037DA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DB66-9A11-4006-A3DD-8D382C9FBE13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A290-CC8C-4124-8782-4A7D037DA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DB66-9A11-4006-A3DD-8D382C9FBE13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A290-CC8C-4124-8782-4A7D037DA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DB66-9A11-4006-A3DD-8D382C9FBE13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A290-CC8C-4124-8782-4A7D037DA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DB66-9A11-4006-A3DD-8D382C9FBE13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A290-CC8C-4124-8782-4A7D037DA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DB66-9A11-4006-A3DD-8D382C9FBE13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A290-CC8C-4124-8782-4A7D037DA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DB66-9A11-4006-A3DD-8D382C9FBE13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A290-CC8C-4124-8782-4A7D037DA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DB66-9A11-4006-A3DD-8D382C9FBE13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A290-CC8C-4124-8782-4A7D037DA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DB66-9A11-4006-A3DD-8D382C9FBE13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A290-CC8C-4124-8782-4A7D037DA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DB66-9A11-4006-A3DD-8D382C9FBE13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A290-CC8C-4124-8782-4A7D037DA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2DB66-9A11-4006-A3DD-8D382C9FBE13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8A290-CC8C-4124-8782-4A7D037DA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pn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643050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atin typeface="Comic Sans MS" pitchFamily="66" charset="0"/>
              </a:rPr>
              <a:t>«Профессии»</a:t>
            </a:r>
            <a:endParaRPr lang="ru-RU" sz="6600" b="1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4286256"/>
            <a:ext cx="4000496" cy="1752600"/>
          </a:xfrm>
        </p:spPr>
        <p:txBody>
          <a:bodyPr>
            <a:normAutofit fontScale="92500"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Подготовила: 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воспитатель </a:t>
            </a:r>
            <a:r>
              <a:rPr lang="ru-RU" sz="2400" dirty="0" err="1" smtClean="0">
                <a:solidFill>
                  <a:schemeClr val="tx1"/>
                </a:solidFill>
                <a:latin typeface="Comic Sans MS" pitchFamily="66" charset="0"/>
              </a:rPr>
              <a:t>Покулева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 Т.М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Возраст: 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Подготовительная группа</a:t>
            </a:r>
            <a:endParaRPr lang="ru-RU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85728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omic Sans MS" pitchFamily="66" charset="0"/>
              </a:rPr>
              <a:t>Муниципальное бюджетное дошкольное образовательное учреждение«Центр развития ребенка — детский сад №455»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62865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Самара 2020 год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1266" name="Picture 2" descr="https://demotivation.ru/wp-content/uploads/2020/04/201908050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928934"/>
            <a:ext cx="4163293" cy="3041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ttps://avatars.mds.yandex.net/get-altay/965237/2a000001628b2cd5b9e37588576f789d9fee/XX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000372"/>
            <a:ext cx="1731935" cy="1438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0"/>
            <a:ext cx="8429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Comic Sans MS" pitchFamily="66" charset="0"/>
              </a:rPr>
              <a:t>Игра </a:t>
            </a:r>
            <a:r>
              <a:rPr lang="ru-RU" sz="2000" b="1" i="1" dirty="0">
                <a:solidFill>
                  <a:srgbClr val="FF0000"/>
                </a:solidFill>
                <a:latin typeface="Comic Sans MS" pitchFamily="66" charset="0"/>
              </a:rPr>
              <a:t>«Кому принадлежит фраза?»</a:t>
            </a:r>
            <a:r>
              <a:rPr lang="ru-RU" sz="2000" b="1" dirty="0">
                <a:solidFill>
                  <a:srgbClr val="FF0000"/>
                </a:solidFill>
                <a:latin typeface="Comic Sans MS" pitchFamily="66" charset="0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1571612"/>
            <a:ext cx="14287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Comic Sans MS" pitchFamily="66" charset="0"/>
              </a:rPr>
              <a:t>Дети, здравствуйте, откройте учебники на странице 33.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4286256"/>
            <a:ext cx="12144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Comic Sans MS" pitchFamily="66" charset="0"/>
              </a:rPr>
              <a:t>Сегодня я буду рисовать пейзаж.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1571612"/>
            <a:ext cx="107153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Comic Sans MS" pitchFamily="66" charset="0"/>
              </a:rPr>
              <a:t>Откройте рот и скажите </a:t>
            </a:r>
            <a:r>
              <a:rPr lang="ru-RU" sz="1400" b="1" i="1" dirty="0">
                <a:latin typeface="Comic Sans MS" pitchFamily="66" charset="0"/>
              </a:rPr>
              <a:t>«</a:t>
            </a:r>
            <a:r>
              <a:rPr lang="ru-RU" sz="1400" b="1" i="1" dirty="0" err="1">
                <a:latin typeface="Comic Sans MS" pitchFamily="66" charset="0"/>
              </a:rPr>
              <a:t>а-а-а-а-а</a:t>
            </a:r>
            <a:r>
              <a:rPr lang="ru-RU" sz="1400" b="1" i="1" dirty="0">
                <a:latin typeface="Comic Sans MS" pitchFamily="66" charset="0"/>
              </a:rPr>
              <a:t>-»</a:t>
            </a:r>
            <a:endParaRPr lang="ru-RU" sz="1400" b="1" dirty="0"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4143380"/>
            <a:ext cx="10715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Comic Sans MS" pitchFamily="66" charset="0"/>
              </a:rPr>
              <a:t>«Вам посылка, распишитесь» 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642918"/>
            <a:ext cx="2507831" cy="3280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https://im0-tub-ru.yandex.net/i?id=3a8227d5ef83a299de5cb05633f6ef63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714356"/>
            <a:ext cx="2071702" cy="3286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981924"/>
            <a:ext cx="2214578" cy="2876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6" descr="https://avatars.mds.yandex.net/get-altay/965237/2a000001628b2cd5b9e37588576f789d9fee/XX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4071942"/>
            <a:ext cx="3010911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214290"/>
            <a:ext cx="36086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 «Будь  внимателен».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571480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Воспитатель называет слова, где они услышат профессию, то хлопают в ладоши.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1533465"/>
            <a:ext cx="378621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дом, продавец, магазин, столяр, мука, повар, самолет, яблоко, воспитатель, карандаш, мельница, строитель, пекарь, прохожий, врач, ножницы, ручка, швея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  <p:pic>
        <p:nvPicPr>
          <p:cNvPr id="10242" name="Picture 2" descr="https://ds19.bskedu.ru/images/foto/Gryppy2020/lukina/sm_full.asp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19260"/>
            <a:ext cx="4490349" cy="5238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0"/>
            <a:ext cx="7772400" cy="64294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Отгадай ребусы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Ребу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14422"/>
            <a:ext cx="7261463" cy="4408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071802" y="6072206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Водитель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ебу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8118713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00166" y="0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Отгадай  ребус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926" y="6072206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Учитель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Ребу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7870782" cy="4778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286116" y="5572140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Сварщик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0"/>
            <a:ext cx="3054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Отгадай ребусы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бу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7929618" cy="5127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929058" y="6000768"/>
            <a:ext cx="1452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Кулинар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214290"/>
            <a:ext cx="25003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Отгадай ребусы</a:t>
            </a:r>
            <a:endParaRPr lang="ru-RU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Игра «Исправь ошибку»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5903893"/>
            <a:ext cx="42862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Строитель управляет самолетом.</a:t>
            </a:r>
            <a:r>
              <a:rPr lang="ru-RU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071546"/>
            <a:ext cx="3379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Швея красит дом.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45" y="1857364"/>
            <a:ext cx="37862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Парикмахер стирает белье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3143248"/>
            <a:ext cx="39565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Дворник варит обед.</a:t>
            </a:r>
            <a:r>
              <a:rPr lang="ru-RU" dirty="0"/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643446"/>
            <a:ext cx="371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Сапожник раздает книги</a:t>
            </a:r>
            <a:r>
              <a:rPr lang="ru-RU" dirty="0"/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3504" y="1071546"/>
            <a:ext cx="2571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Швея шьет одежду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4" y="2000240"/>
            <a:ext cx="3429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Парикмахер стрижет людей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4942" y="3071810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Дворник подметает двор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6380" y="4572008"/>
            <a:ext cx="2928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Сапожник раздает обувь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86380" y="5903893"/>
            <a:ext cx="3286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Строитель строит дом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9698" name="Picture 2" descr="https://suzun-kordon.ru/images/blog%20rybaka/lovlya-shchuki-osenyu/zna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5136" y="0"/>
            <a:ext cx="2023376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14290"/>
            <a:ext cx="5639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 «Профессии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 ассоциации»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4786322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8662" y="1428736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Повар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5643578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Футболист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2857496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Парикмахер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4071942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Художник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122" name="AutoShape 2" descr="https://variety-store.ru/static/productimage/name/79462-0222-gipfel-polovnik-zing-335sm-silikonnerj-stal-c1c59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variety-store.ru/static/productimage/name/79462-0222-gipfel-polovnik-zing-335sm-silikonnerj-stal-c1c59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https://main-cdn.goods.ru/hlr-system/1695407/100023592778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928670"/>
            <a:ext cx="1323917" cy="1323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https://chefworks.ru/upload/dev2fun_opengraph/4c5/4c57a66b636bfba1d405b7c02a60a8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071546"/>
            <a:ext cx="928694" cy="1203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0" name="Picture 10" descr="https://cavevo.ru/upload/iblock/5d9/5d987399dec7b04634bb1470de2141f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1214422"/>
            <a:ext cx="1288269" cy="929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32" name="AutoShape 12" descr="https://anves-zerkala.ru/wa-data/public/shop/products/08/08/808/images/1944/1944.2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4" name="AutoShape 14" descr="https://anves-zerkala.ru/wa-data/public/shop/products/08/08/808/images/1944/1944.2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6" name="Picture 16" descr="https://cdn1.ozone.ru/multimedia/10164588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89" y="2571744"/>
            <a:ext cx="1028707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8" name="Picture 18" descr="https://cdn1.ozone.ru/multimedia/10107201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2357430"/>
            <a:ext cx="1084221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40" name="Picture 20" descr="https://cdn1.ozone.ru/multimedia/102772749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34" y="2357430"/>
            <a:ext cx="1000132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42" name="Picture 22" descr="https://st.depositphotos.com/1960589/2039/v/950/depositphotos_20399027-stock-illustration-art-palette-with-paint-brush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7752" y="4000504"/>
            <a:ext cx="1143008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44" name="Picture 24" descr="https://thumbs.dreamstime.com/z/%D1%80%D0%B8%D1%81%D0%BE%D0%B2%D0%B0%D1%82%D1%8C-%D0%B2%D1%81%D0%BF%D0%BE%D0%BC%D0%BE%D0%B3%D0%B0%D1%82%D0%B5%D0%BB%D1%8C%D0%BD%D0%BE%D0%B3%D0%BE-%D0%BE%D0%B1%D0%BE%D1%80%D1%83%D0%B4%D0%BE%D0%B2%D0%B0%D0%BD%D0%B8%D1%8F-2405368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6512" y="3786190"/>
            <a:ext cx="1179464" cy="1206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48" name="Picture 28" descr="https://million-wallpapers.ru/wallpapers/3/79/509711781858534/parizh-chertezh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86710" y="3857628"/>
            <a:ext cx="1121771" cy="1129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50" name="Picture 30" descr="https://sportride.ru/image/cache/catalog/images/tovary/futbol/butsyfutbolnye/J%C3%B6gel/RapidoJSH3001sinij-1-800x80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29190" y="5311786"/>
            <a:ext cx="1285884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52" name="Picture 32" descr="https://cdn1.ozone.ru/multimedia/102272404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29388" y="5572140"/>
            <a:ext cx="964722" cy="961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54" name="Picture 34" descr="https://images.ru.prom.st/598089894_w640_h640_komplekt-futbolnoj-formy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86710" y="5572140"/>
            <a:ext cx="928718" cy="928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1285860"/>
            <a:ext cx="6000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Много профессий на свете у нас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!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 них поговорим сейчас: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Вот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швея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рубашки шьет,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Повар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варит нам компот,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Самолет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ведет пилот -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 посадку и на взлет.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Доктор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ставит нам уколы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охранник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есть у школы.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Каменщик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кладет кирпич,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охотник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ловит дичь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Есть учитель, есть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кузнец,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Балерина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и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певец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89297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Послушай и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осчитайка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сколько перечислено профессий</a:t>
            </a: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57620" y="5786454"/>
            <a:ext cx="3357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10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24" name="Picture 4" descr="https://mtdata.ru/u3/photo4746/20750163261-0/origin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3857629"/>
            <a:ext cx="2000232" cy="3000372"/>
          </a:xfrm>
          <a:prstGeom prst="rect">
            <a:avLst/>
          </a:prstGeom>
          <a:noFill/>
        </p:spPr>
      </p:pic>
      <p:sp>
        <p:nvSpPr>
          <p:cNvPr id="30726" name="AutoShape 6" descr="https://img.wikireading.ru/407390_33_i_11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8" name="Picture 8" descr="https://img.wikireading.ru/407390_43_i_14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500042"/>
            <a:ext cx="2285985" cy="3143272"/>
          </a:xfrm>
          <a:prstGeom prst="rect">
            <a:avLst/>
          </a:prstGeom>
          <a:noFill/>
        </p:spPr>
      </p:pic>
      <p:pic>
        <p:nvPicPr>
          <p:cNvPr id="30730" name="Picture 10" descr="https://2ch.hk/dr/src/262060/155707934866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00042"/>
            <a:ext cx="2500330" cy="3071834"/>
          </a:xfrm>
          <a:prstGeom prst="rect">
            <a:avLst/>
          </a:prstGeom>
          <a:noFill/>
        </p:spPr>
      </p:pic>
      <p:pic>
        <p:nvPicPr>
          <p:cNvPr id="30734" name="Picture 14" descr="https://avatars.mds.yandex.net/get-pdb/2410298/fcfafc57-f6f7-49cd-8031-d6cd580a8177/s1200?webp=fals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857628"/>
            <a:ext cx="2286016" cy="3057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42852"/>
            <a:ext cx="8072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“Назови, кто это?”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– Я называю 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действия, а дети называют профессию</a:t>
            </a:r>
            <a:r>
              <a:rPr lang="ru-RU" sz="20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86512" y="1285860"/>
            <a:ext cx="264320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 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дрессирует зверей</a:t>
            </a:r>
          </a:p>
          <a:p>
            <a:pPr>
              <a:buFont typeface="Wingdings" pitchFamily="2" charset="2"/>
              <a:buChar char="ü"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Изобретает что-то новое </a:t>
            </a:r>
          </a:p>
          <a:p>
            <a:pPr>
              <a:buFont typeface="Wingdings" pitchFamily="2" charset="2"/>
              <a:buChar char="ü"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 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Строит дома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 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Находит предметы из прошлого;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 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2" name="Picture 4" descr="https://iknigi.net/books_files/online_html/95092/i_06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6755"/>
            <a:ext cx="2214578" cy="3024859"/>
          </a:xfrm>
          <a:prstGeom prst="rect">
            <a:avLst/>
          </a:prstGeom>
          <a:noFill/>
        </p:spPr>
      </p:pic>
      <p:pic>
        <p:nvPicPr>
          <p:cNvPr id="2056" name="Picture 8" descr="https://iknigi.net/books_files/online_html/95092/i_18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071942"/>
            <a:ext cx="2143140" cy="2721560"/>
          </a:xfrm>
          <a:prstGeom prst="rect">
            <a:avLst/>
          </a:prstGeom>
          <a:noFill/>
        </p:spPr>
      </p:pic>
      <p:pic>
        <p:nvPicPr>
          <p:cNvPr id="2058" name="Picture 10" descr="https://i.pinimg.com/originals/73/03/39/73033927923a3297f024bc39174591e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000504"/>
            <a:ext cx="2286016" cy="2857496"/>
          </a:xfrm>
          <a:prstGeom prst="rect">
            <a:avLst/>
          </a:prstGeom>
          <a:noFill/>
        </p:spPr>
      </p:pic>
      <p:pic>
        <p:nvPicPr>
          <p:cNvPr id="2060" name="Picture 12" descr="https://avatars.mds.yandex.net/get-pdb/2834774/4779f9a8-7428-40e3-a90a-411273b70ee7/s1200?webp=fals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1071546"/>
            <a:ext cx="2267160" cy="3024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7772400" cy="1470025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Задачи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5720" y="1357298"/>
            <a:ext cx="2714612" cy="4357718"/>
          </a:xfrm>
        </p:spPr>
        <p:txBody>
          <a:bodyPr>
            <a:normAutofit/>
          </a:bodyPr>
          <a:lstStyle/>
          <a:p>
            <a:r>
              <a:rPr lang="ru-RU" sz="1800" i="1" dirty="0" smtClean="0">
                <a:solidFill>
                  <a:schemeClr val="tx1"/>
                </a:solidFill>
                <a:latin typeface="Comic Sans MS" pitchFamily="66" charset="0"/>
              </a:rPr>
              <a:t>Образовательные</a:t>
            </a:r>
            <a:endParaRPr lang="ru-RU" sz="1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 Закрепить знания детей, о профессий людей и необходимые предметы для их деятельности</a:t>
            </a:r>
            <a:r>
              <a:rPr lang="ru-RU" sz="1800" dirty="0" smtClean="0"/>
              <a:t>.</a:t>
            </a:r>
          </a:p>
          <a:p>
            <a:pPr algn="l">
              <a:buFont typeface="Wingdings" pitchFamily="2" charset="2"/>
              <a:buChar char="ü"/>
            </a:pP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</a:rPr>
              <a:t>Учить определять профессию по описанию показу предметов </a:t>
            </a:r>
            <a:endParaRPr lang="ru-RU" sz="1800" dirty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buFont typeface="Wingdings" pitchFamily="2" charset="2"/>
              <a:buChar char="ü"/>
            </a:pP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1357298"/>
            <a:ext cx="292895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atin typeface="Comic Sans MS" pitchFamily="66" charset="0"/>
              </a:rPr>
              <a:t>Развивающие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Активизировать речевую деятельность.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Развивать </a:t>
            </a:r>
            <a:r>
              <a:rPr lang="ru-RU" dirty="0">
                <a:latin typeface="Comic Sans MS" pitchFamily="66" charset="0"/>
              </a:rPr>
              <a:t>способности к классификации предметов к нужной профессии, обобщению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Развивать </a:t>
            </a:r>
            <a:r>
              <a:rPr lang="ru-RU" dirty="0">
                <a:latin typeface="Comic Sans MS" pitchFamily="66" charset="0"/>
              </a:rPr>
              <a:t>интерес детей в процессе совместной деятельности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Развивать зрительную, долговременную память.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Развивать логическое мышление.</a:t>
            </a:r>
            <a:endParaRPr lang="ru-RU" dirty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endParaRPr lang="ru-RU" sz="2000" dirty="0" smtClean="0"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1357298"/>
            <a:ext cx="278608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atin typeface="Comic Sans MS" pitchFamily="66" charset="0"/>
              </a:rPr>
              <a:t>Воспитательные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Comic Sans MS" pitchFamily="66" charset="0"/>
              </a:rPr>
              <a:t> Воспитывать уважение к людям, желание трудиться.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Формировать представление о ценности труда родителей и близких родственников.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>
                <a:latin typeface="Comic Sans MS" pitchFamily="66" charset="0"/>
              </a:rPr>
              <a:t> </a:t>
            </a:r>
            <a:endParaRPr lang="ru-RU" sz="2000" dirty="0" smtClean="0">
              <a:latin typeface="Comic Sans MS" pitchFamily="66" charset="0"/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58674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Доскажи словечко</a:t>
            </a: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…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929190" y="4857760"/>
            <a:ext cx="278608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</a:rPr>
              <a:t>Молодец!</a:t>
            </a:r>
          </a:p>
        </p:txBody>
      </p:sp>
      <p:pic>
        <p:nvPicPr>
          <p:cNvPr id="6148" name="Рисунок 10" descr="тракторист(1)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1655762" cy="2303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2000240"/>
            <a:ext cx="1368425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55" name="Text Box 14"/>
          <p:cNvSpPr txBox="1">
            <a:spLocks noChangeArrowheads="1"/>
          </p:cNvSpPr>
          <p:nvPr/>
        </p:nvSpPr>
        <p:spPr bwMode="auto">
          <a:xfrm>
            <a:off x="1714480" y="857232"/>
            <a:ext cx="4010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latin typeface="Comic Sans MS" pitchFamily="66" charset="0"/>
              </a:rPr>
              <a:t>Самолетом правит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6072198" y="857232"/>
            <a:ext cx="15921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</a:rPr>
              <a:t>пилот.</a:t>
            </a:r>
          </a:p>
        </p:txBody>
      </p:sp>
      <p:sp>
        <p:nvSpPr>
          <p:cNvPr id="6157" name="Text Box 16"/>
          <p:cNvSpPr txBox="1">
            <a:spLocks noChangeArrowheads="1"/>
          </p:cNvSpPr>
          <p:nvPr/>
        </p:nvSpPr>
        <p:spPr bwMode="auto">
          <a:xfrm>
            <a:off x="2000232" y="1428736"/>
            <a:ext cx="3117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latin typeface="Comic Sans MS" pitchFamily="66" charset="0"/>
              </a:rPr>
              <a:t>Трактор водит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5214942" y="1412875"/>
            <a:ext cx="250033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</a:rPr>
              <a:t>тракторист.</a:t>
            </a:r>
          </a:p>
        </p:txBody>
      </p:sp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2000232" y="1928802"/>
            <a:ext cx="36147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latin typeface="Comic Sans MS" pitchFamily="66" charset="0"/>
              </a:rPr>
              <a:t>Стены выкрасил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5715008" y="1857364"/>
            <a:ext cx="1565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</a:rPr>
              <a:t>маляр</a:t>
            </a:r>
            <a:r>
              <a:rPr lang="ru-RU" sz="3200" b="1" dirty="0">
                <a:solidFill>
                  <a:srgbClr val="800000"/>
                </a:solidFill>
              </a:rPr>
              <a:t>.</a:t>
            </a: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2000232" y="2500306"/>
            <a:ext cx="3635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latin typeface="Comic Sans MS" pitchFamily="66" charset="0"/>
              </a:rPr>
              <a:t>Доску выстругал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5786446" y="2500306"/>
            <a:ext cx="1711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</a:rPr>
              <a:t>столяр.</a:t>
            </a: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1928794" y="3071810"/>
            <a:ext cx="42643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latin typeface="Comic Sans MS" pitchFamily="66" charset="0"/>
              </a:rPr>
              <a:t>В доме свет провел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6072198" y="3071810"/>
            <a:ext cx="21467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</a:rPr>
              <a:t>электрик.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2000232" y="3714752"/>
            <a:ext cx="3816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latin typeface="Comic Sans MS" pitchFamily="66" charset="0"/>
              </a:rPr>
              <a:t>В школе трудится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5929322" y="3714752"/>
            <a:ext cx="19623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</a:rPr>
              <a:t>учитель.</a:t>
            </a: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1928794" y="4357694"/>
            <a:ext cx="38154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latin typeface="Comic Sans MS" pitchFamily="66" charset="0"/>
              </a:rPr>
              <a:t>В жаркой кузнице</a:t>
            </a: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5857884" y="4357694"/>
            <a:ext cx="16850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</a:rPr>
              <a:t>кузнец.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1928794" y="4857760"/>
            <a:ext cx="29450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latin typeface="Comic Sans MS" pitchFamily="66" charset="0"/>
              </a:rPr>
              <a:t>Кто всё знает</a:t>
            </a:r>
          </a:p>
        </p:txBody>
      </p:sp>
      <p:pic>
        <p:nvPicPr>
          <p:cNvPr id="26" name="Picture 2" descr="https://printonic.ru/uploads/images/2016/04/04/img_5702c03eb564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71744"/>
            <a:ext cx="1690682" cy="178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 descr="http://artdesign21.narod.ru/image/book/new_2/7/013laba08112514657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762527"/>
            <a:ext cx="1587975" cy="2095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s://thumbs.dreamstime.com/b/%D0%BF%D0%B8%D0%BB%D0%BE%D1%82-%D1%81%D0%B0%D0%BC%D0%BE%D0%BB%D0%B5%D1%82%D0%B0-%D1%88%D0%B0%D1%80%D0%B6%D0%B0-%D1%81-%D1%81%D0%B0%D0%BC%D0%BE%D0%BB%D0%B5%D1%82%D0%BE%D0%BC-%D0%B8%D0%B3%D1%80%D1%83%D1%88%D0%BA%D0%B8-1169552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142852"/>
            <a:ext cx="1442998" cy="1442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https://fb.ru/misc/i/gallery/31546/309833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8480" y="5143512"/>
            <a:ext cx="1715520" cy="1510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4" name="Picture 12" descr="https://banner2.cleanpng.com/20180823/rkx/kisspng-electricity-clip-art-electrician-vector-graphics-e-my-pat-man-the-nationwide-network-of-independent-5b7f5b3430d001.254407641535073076199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02" y="5405474"/>
            <a:ext cx="1867533" cy="1452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159" grpId="0"/>
      <p:bldP spid="6161" grpId="0"/>
      <p:bldP spid="6163" grpId="0"/>
      <p:bldP spid="6165" grpId="0"/>
      <p:bldP spid="6167" grpId="0"/>
      <p:bldP spid="6169" grpId="0"/>
      <p:bldP spid="61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fsd.multiurok.ru/html/2017/03/25/s_58d6a2d771e99/595679_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fsd.multiurok.ru/html/2017/03/25/s_58d6a2d771e99/595679_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fsd.multiurok.ru/html/2017/03/25/s_58d6a2d771e99/595679_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ds04.infourok.ru/uploads/ex/0c5d/000fd754-16eefb5d/2/img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286844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85794"/>
            <a:ext cx="721523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Спасибо за внимание!!!</a:t>
            </a:r>
            <a:endParaRPr lang="ru-RU" sz="8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3794" name="Picture 2" descr="http://www.gifzona.ru/storage/c8/46/c846459a6b6d3d261ed2d32f355d4d6c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643314"/>
            <a:ext cx="4321954" cy="2881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93"/>
          <p:cNvSpPr>
            <a:spLocks noChangeArrowheads="1" noChangeShapeType="1" noTextEdit="1"/>
          </p:cNvSpPr>
          <p:nvPr/>
        </p:nvSpPr>
        <p:spPr bwMode="auto">
          <a:xfrm>
            <a:off x="2209800" y="228600"/>
            <a:ext cx="4724400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itchFamily="66" charset="0"/>
                <a:cs typeface="Times New Roman"/>
              </a:rPr>
              <a:t>Что лишнее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5" name="Picture 5" descr="C:\Program Files\Microsoft Office\MEDIA\CAGCAT10\j025234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50116">
            <a:off x="1371600" y="1219200"/>
            <a:ext cx="1676400" cy="101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Рисунок 2" descr="MSOfficePNG(7).pn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76475"/>
            <a:ext cx="8664575" cy="431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5" name="Picture 92" descr="портно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1066800"/>
            <a:ext cx="2209800" cy="445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48"/>
          <p:cNvSpPr>
            <a:spLocks noChangeArrowheads="1" noChangeShapeType="1" noTextEdit="1"/>
          </p:cNvSpPr>
          <p:nvPr/>
        </p:nvSpPr>
        <p:spPr bwMode="auto">
          <a:xfrm>
            <a:off x="1905000" y="381000"/>
            <a:ext cx="4724400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itchFamily="66" charset="0"/>
                <a:cs typeface="Times New Roman"/>
              </a:rPr>
              <a:t>Что лишнее?</a:t>
            </a:r>
          </a:p>
        </p:txBody>
      </p:sp>
      <p:pic>
        <p:nvPicPr>
          <p:cNvPr id="18435" name="Picture 46" descr="ф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28775"/>
            <a:ext cx="2286000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2" descr="MSOfficePNG.pn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524000"/>
            <a:ext cx="2122488" cy="2049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47" descr="фен1"/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/>
          <a:stretch>
            <a:fillRect/>
          </a:stretch>
        </p:blipFill>
        <p:spPr bwMode="auto">
          <a:xfrm>
            <a:off x="609600" y="4221163"/>
            <a:ext cx="2378075" cy="2232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44" descr="парикм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4365625"/>
            <a:ext cx="2195513" cy="2087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9" name="Рисунок 5" descr="парикмахер(1).jpg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484313"/>
            <a:ext cx="2895600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57818" y="928670"/>
            <a:ext cx="3529010" cy="8858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642910" y="5572140"/>
            <a:ext cx="728690" cy="666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7410" name="Picture 2" descr="https://printonic.ru/uploads/images/2016/04/04/img_5702c03eb564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643050"/>
            <a:ext cx="3448967" cy="3643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3108" y="285728"/>
            <a:ext cx="46249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itchFamily="66" charset="0"/>
                <a:cs typeface="Times New Roman"/>
              </a:rPr>
              <a:t>Что лишнее?</a:t>
            </a:r>
            <a:endParaRPr lang="ru-RU" sz="5400" dirty="0"/>
          </a:p>
        </p:txBody>
      </p:sp>
      <p:pic>
        <p:nvPicPr>
          <p:cNvPr id="17412" name="Picture 4" descr="https://im0-tub-ru.yandex.net/i?id=ff05fbb483545af6f5c3ac9656de2415&amp;ref=rim&amp;n=33&amp;w=171&amp;h=1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1571612"/>
            <a:ext cx="2280301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4" name="AutoShape 6" descr="https://www.thetutoringwebsite.com/wp-content/uploads/2018/05/80d2d81babf24ab1bb73e7168238c5d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https://www.thetutoringwebsite.com/wp-content/uploads/2018/05/80d2d81babf24ab1bb73e7168238c5d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8" name="AutoShape 10" descr="https://www.thetutoringwebsite.com/wp-content/uploads/2018/05/80d2d81babf24ab1bb73e7168238c5d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20" name="Picture 12" descr="https://avatars.mds.yandex.net/get-zen_doc/1945572/pub_5d6eeca5e4f39f00addce393_5d6f5237a06eaf00ae743741/scale_1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643050"/>
            <a:ext cx="247324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24" name="Picture 16" descr="https://c7.hotpng.com/preview/109/370/446/painting-clip-art-painti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7" y="4071942"/>
            <a:ext cx="213103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26" name="Picture 18" descr="https://avatars.mds.yandex.net/get-zen_doc/1705212/pub_5dcf6bb29f1ed62dfcea4cb3_5dcf7342f2583c491d72e808/scale_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5000636"/>
            <a:ext cx="2471423" cy="164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42862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Отгадай загадки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611231"/>
            <a:ext cx="25002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omic Sans MS" pitchFamily="66" charset="0"/>
              </a:rPr>
              <a:t>Если вьётся пламя,</a:t>
            </a:r>
            <a:r>
              <a:rPr lang="ru-RU" sz="2000" b="1" dirty="0" smtClean="0">
                <a:latin typeface="Comic Sans MS" pitchFamily="66" charset="0"/>
              </a:rPr>
              <a:t/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2000" b="1" dirty="0">
                <a:latin typeface="Comic Sans MS" pitchFamily="66" charset="0"/>
              </a:rPr>
              <a:t>Дым валит столбом,</a:t>
            </a:r>
            <a:r>
              <a:rPr lang="ru-RU" sz="2000" b="1" dirty="0" smtClean="0">
                <a:latin typeface="Comic Sans MS" pitchFamily="66" charset="0"/>
              </a:rPr>
              <a:t/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2000" b="1" dirty="0">
                <a:latin typeface="Comic Sans MS" pitchFamily="66" charset="0"/>
              </a:rPr>
              <a:t>“01” мы наберем,</a:t>
            </a:r>
            <a:r>
              <a:rPr lang="ru-RU" sz="2000" b="1" dirty="0" smtClean="0">
                <a:latin typeface="Comic Sans MS" pitchFamily="66" charset="0"/>
              </a:rPr>
              <a:t/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2000" b="1" dirty="0">
                <a:latin typeface="Comic Sans MS" pitchFamily="66" charset="0"/>
              </a:rPr>
              <a:t>Его на помощь позовем.</a:t>
            </a:r>
          </a:p>
        </p:txBody>
      </p:sp>
      <p:pic>
        <p:nvPicPr>
          <p:cNvPr id="20482" name="Picture 2" descr="https://illustrators.ru/uploads/illustration/image/1010306/main_%D0%9F%D0%BE%D0%B6%D0%B0%D1%80%D0%BD%D1%8B%D0%B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428604"/>
            <a:ext cx="3044369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215074" y="4303455"/>
            <a:ext cx="25003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omic Sans MS" pitchFamily="66" charset="0"/>
              </a:rPr>
              <a:t>Он одет в комбинезон,</a:t>
            </a:r>
            <a:r>
              <a:rPr lang="ru-RU" sz="2000" b="1" dirty="0" smtClean="0">
                <a:latin typeface="Comic Sans MS" pitchFamily="66" charset="0"/>
              </a:rPr>
              <a:t/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2000" b="1" dirty="0">
                <a:latin typeface="Comic Sans MS" pitchFamily="66" charset="0"/>
              </a:rPr>
              <a:t>Ловко красит рамы он,</a:t>
            </a:r>
            <a:r>
              <a:rPr lang="ru-RU" sz="2000" b="1" dirty="0" smtClean="0">
                <a:latin typeface="Comic Sans MS" pitchFamily="66" charset="0"/>
              </a:rPr>
              <a:t/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2000" b="1" dirty="0">
                <a:latin typeface="Comic Sans MS" pitchFamily="66" charset="0"/>
              </a:rPr>
              <a:t>Побелил он потолок,</a:t>
            </a:r>
            <a:r>
              <a:rPr lang="ru-RU" sz="2000" b="1" dirty="0" smtClean="0">
                <a:latin typeface="Comic Sans MS" pitchFamily="66" charset="0"/>
              </a:rPr>
              <a:t/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2000" b="1" dirty="0">
                <a:latin typeface="Comic Sans MS" pitchFamily="66" charset="0"/>
              </a:rPr>
              <a:t>Сделать он ремонт помог.</a:t>
            </a:r>
          </a:p>
        </p:txBody>
      </p:sp>
      <p:pic>
        <p:nvPicPr>
          <p:cNvPr id="20484" name="Picture 4" descr="https://ds02.infourok.ru/uploads/ex/0475/0003c17c-b70a68b6/hello_html_290418a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14290"/>
            <a:ext cx="2857520" cy="378143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928926" y="642918"/>
            <a:ext cx="31432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Хоть на съёмках кинокадра,</a:t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2000" b="1" dirty="0" smtClean="0">
                <a:latin typeface="Comic Sans MS" pitchFamily="66" charset="0"/>
              </a:rPr>
              <a:t>Хоть на сцене здесь в театре,</a:t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2000" b="1" dirty="0" smtClean="0">
                <a:latin typeface="Comic Sans MS" pitchFamily="66" charset="0"/>
              </a:rPr>
              <a:t>Мы послушны режиссёру</a:t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2000" b="1" dirty="0" smtClean="0">
                <a:latin typeface="Comic Sans MS" pitchFamily="66" charset="0"/>
              </a:rPr>
              <a:t>Потому, что мы …</a:t>
            </a: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14338" name="Picture 2" descr="https://img.wikireading.ru/407390_2_i_0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276645"/>
            <a:ext cx="2283071" cy="358135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Отгадай загадки</a:t>
            </a:r>
            <a:endParaRPr lang="ru-RU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72074"/>
            <a:ext cx="3143272" cy="157163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400" b="1" dirty="0">
                <a:latin typeface="Comic Sans MS" pitchFamily="66" charset="0"/>
              </a:rPr>
              <a:t>У него товаров </a:t>
            </a:r>
            <a:r>
              <a:rPr lang="ru-RU" sz="2400" b="1" dirty="0" smtClean="0">
                <a:latin typeface="Comic Sans MS" pitchFamily="66" charset="0"/>
              </a:rPr>
              <a:t>горы.</a:t>
            </a: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Огурцы </a:t>
            </a:r>
            <a:r>
              <a:rPr lang="ru-RU" sz="2400" b="1" dirty="0">
                <a:latin typeface="Comic Sans MS" pitchFamily="66" charset="0"/>
              </a:rPr>
              <a:t>и </a:t>
            </a:r>
            <a:r>
              <a:rPr lang="ru-RU" sz="2400" b="1" dirty="0" smtClean="0">
                <a:latin typeface="Comic Sans MS" pitchFamily="66" charset="0"/>
              </a:rPr>
              <a:t>помидоры.</a:t>
            </a:r>
            <a:endParaRPr lang="ru-RU" sz="2400" b="1" dirty="0">
              <a:latin typeface="Comic Sans MS" pitchFamily="66" charset="0"/>
            </a:endParaRP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Кабачки</a:t>
            </a:r>
            <a:r>
              <a:rPr lang="ru-RU" sz="2400" b="1" dirty="0">
                <a:latin typeface="Comic Sans MS" pitchFamily="66" charset="0"/>
              </a:rPr>
              <a:t>, капуста, </a:t>
            </a:r>
            <a:r>
              <a:rPr lang="ru-RU" sz="2400" b="1" dirty="0" smtClean="0">
                <a:latin typeface="Comic Sans MS" pitchFamily="66" charset="0"/>
              </a:rPr>
              <a:t>мед</a:t>
            </a: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Все </a:t>
            </a:r>
            <a:r>
              <a:rPr lang="ru-RU" sz="2400" b="1" dirty="0">
                <a:latin typeface="Comic Sans MS" pitchFamily="66" charset="0"/>
              </a:rPr>
              <a:t>он людям продает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5286388"/>
            <a:ext cx="371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omic Sans MS" pitchFamily="66" charset="0"/>
              </a:rPr>
              <a:t>Мы работаем бригадой,</a:t>
            </a:r>
            <a:r>
              <a:rPr lang="ru-RU" sz="2000" b="1" dirty="0" smtClean="0">
                <a:latin typeface="Comic Sans MS" pitchFamily="66" charset="0"/>
              </a:rPr>
              <a:t/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2000" b="1" dirty="0">
                <a:latin typeface="Comic Sans MS" pitchFamily="66" charset="0"/>
              </a:rPr>
              <a:t>Нам везут песок, бетон.</a:t>
            </a:r>
            <a:r>
              <a:rPr lang="ru-RU" sz="2000" b="1" dirty="0" smtClean="0">
                <a:latin typeface="Comic Sans MS" pitchFamily="66" charset="0"/>
              </a:rPr>
              <a:t/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2000" b="1" dirty="0">
                <a:latin typeface="Comic Sans MS" pitchFamily="66" charset="0"/>
              </a:rPr>
              <a:t>Дружно потрудиться надо,</a:t>
            </a:r>
            <a:r>
              <a:rPr lang="ru-RU" sz="2000" b="1" dirty="0" smtClean="0">
                <a:latin typeface="Comic Sans MS" pitchFamily="66" charset="0"/>
              </a:rPr>
              <a:t/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2000" b="1" dirty="0">
                <a:latin typeface="Comic Sans MS" pitchFamily="66" charset="0"/>
              </a:rPr>
              <a:t>Чтоб построить новый дом.</a:t>
            </a:r>
          </a:p>
        </p:txBody>
      </p:sp>
      <p:pic>
        <p:nvPicPr>
          <p:cNvPr id="21508" name="Picture 4" descr="https://www.psyoffice.ru/uploads/news/13/2019/21204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857232"/>
            <a:ext cx="2991692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785794"/>
            <a:ext cx="3244939" cy="414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4214842" cy="2357454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Comic Sans MS" pitchFamily="66" charset="0"/>
              </a:rPr>
              <a:t>Скажите, кто так вкусно </a:t>
            </a:r>
            <a:br>
              <a:rPr lang="ru-RU" sz="2000" b="1" dirty="0">
                <a:latin typeface="Comic Sans MS" pitchFamily="66" charset="0"/>
              </a:rPr>
            </a:br>
            <a:r>
              <a:rPr lang="ru-RU" sz="2000" b="1" dirty="0">
                <a:latin typeface="Comic Sans MS" pitchFamily="66" charset="0"/>
              </a:rPr>
              <a:t>Готовит щи капустные, </a:t>
            </a:r>
            <a:br>
              <a:rPr lang="ru-RU" sz="2000" b="1" dirty="0">
                <a:latin typeface="Comic Sans MS" pitchFamily="66" charset="0"/>
              </a:rPr>
            </a:br>
            <a:r>
              <a:rPr lang="ru-RU" sz="2000" b="1" dirty="0">
                <a:latin typeface="Comic Sans MS" pitchFamily="66" charset="0"/>
              </a:rPr>
              <a:t>Пахучие котлеты,</a:t>
            </a:r>
            <a:br>
              <a:rPr lang="ru-RU" sz="2000" b="1" dirty="0">
                <a:latin typeface="Comic Sans MS" pitchFamily="66" charset="0"/>
              </a:rPr>
            </a:br>
            <a:r>
              <a:rPr lang="ru-RU" sz="2000" b="1" dirty="0">
                <a:latin typeface="Comic Sans MS" pitchFamily="66" charset="0"/>
              </a:rPr>
              <a:t>Салаты, винегреты,</a:t>
            </a:r>
            <a:br>
              <a:rPr lang="ru-RU" sz="2000" b="1" dirty="0">
                <a:latin typeface="Comic Sans MS" pitchFamily="66" charset="0"/>
              </a:rPr>
            </a:br>
            <a:r>
              <a:rPr lang="ru-RU" sz="2000" b="1" dirty="0">
                <a:latin typeface="Comic Sans MS" pitchFamily="66" charset="0"/>
              </a:rPr>
              <a:t>Все завтраки, обеды?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642918"/>
            <a:ext cx="3000396" cy="3811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786058"/>
            <a:ext cx="3137534" cy="3830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572132" y="4714884"/>
            <a:ext cx="2857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omic Sans MS" pitchFamily="66" charset="0"/>
              </a:rPr>
              <a:t>Кто приносит нам газеты </a:t>
            </a:r>
            <a:r>
              <a:rPr lang="ru-RU" sz="2000" b="1" dirty="0" smtClean="0">
                <a:latin typeface="Comic Sans MS" pitchFamily="66" charset="0"/>
              </a:rPr>
              <a:t/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2000" b="1" dirty="0">
                <a:latin typeface="Comic Sans MS" pitchFamily="66" charset="0"/>
              </a:rPr>
              <a:t>И от бабушки приветы?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0"/>
            <a:ext cx="6643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Отгадай загадки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0"/>
            <a:ext cx="8429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Comic Sans MS" pitchFamily="66" charset="0"/>
              </a:rPr>
              <a:t>Игра </a:t>
            </a:r>
            <a:r>
              <a:rPr lang="ru-RU" sz="2000" b="1" i="1" dirty="0">
                <a:solidFill>
                  <a:srgbClr val="FF0000"/>
                </a:solidFill>
                <a:latin typeface="Comic Sans MS" pitchFamily="66" charset="0"/>
              </a:rPr>
              <a:t>«Кому принадлежит фраза?»</a:t>
            </a:r>
            <a:r>
              <a:rPr lang="ru-RU" sz="2000" b="1" dirty="0">
                <a:solidFill>
                  <a:srgbClr val="FF0000"/>
                </a:solidFill>
                <a:latin typeface="Comic Sans MS" pitchFamily="66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285860"/>
            <a:ext cx="8572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Comic Sans MS" pitchFamily="66" charset="0"/>
              </a:rPr>
              <a:t>Как вас постричь? А челку покороче?</a:t>
            </a:r>
            <a:r>
              <a:rPr lang="ru-RU" sz="1400" dirty="0"/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1643050"/>
            <a:ext cx="14287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Comic Sans MS" pitchFamily="66" charset="0"/>
              </a:rPr>
              <a:t>Несите кирпичи, цемент.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4643446"/>
            <a:ext cx="135732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Comic Sans MS" pitchFamily="66" charset="0"/>
              </a:rPr>
              <a:t>Какие пуговицы пришить вам на эту </a:t>
            </a:r>
            <a:r>
              <a:rPr lang="ru-RU" sz="1400" b="1" u="sng" dirty="0">
                <a:latin typeface="Comic Sans MS" pitchFamily="66" charset="0"/>
              </a:rPr>
              <a:t>блузку</a:t>
            </a:r>
            <a:r>
              <a:rPr lang="ru-RU" sz="1400" b="1" dirty="0">
                <a:latin typeface="Comic Sans MS" pitchFamily="66" charset="0"/>
              </a:rPr>
              <a:t>: белые или черные?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29190" y="4000504"/>
            <a:ext cx="12144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Comic Sans MS" pitchFamily="66" charset="0"/>
              </a:rPr>
              <a:t>Сколько килограммов картошки вам взвесить? С вас 25 рублей.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79" y="1000108"/>
            <a:ext cx="211449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4" name="Picture 10" descr="https://ds04.infourok.ru/uploads/ex/0f4b/000a5c02-234829f0/img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4357694"/>
            <a:ext cx="2822926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49" y="3571876"/>
            <a:ext cx="2468957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1" y="1071546"/>
            <a:ext cx="2588233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421</Words>
  <Application>Microsoft Office PowerPoint</Application>
  <PresentationFormat>Экран (4:3)</PresentationFormat>
  <Paragraphs>104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«Профессии»</vt:lpstr>
      <vt:lpstr>Задачи</vt:lpstr>
      <vt:lpstr>Слайд 3</vt:lpstr>
      <vt:lpstr>Слайд 4</vt:lpstr>
      <vt:lpstr>Слайд 5</vt:lpstr>
      <vt:lpstr>Отгадай загадки</vt:lpstr>
      <vt:lpstr>Отгадай загадки</vt:lpstr>
      <vt:lpstr>Скажите, кто так вкусно  Готовит щи капустные,  Пахучие котлеты, Салаты, винегреты, Все завтраки, обеды?</vt:lpstr>
      <vt:lpstr>Слайд 9</vt:lpstr>
      <vt:lpstr>Слайд 10</vt:lpstr>
      <vt:lpstr>Слайд 11</vt:lpstr>
      <vt:lpstr>Отгадай ребусы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Доскажи словечко…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«Профессии»</dc:title>
  <dc:creator>Танюшка</dc:creator>
  <cp:lastModifiedBy>Танюшка</cp:lastModifiedBy>
  <cp:revision>65</cp:revision>
  <dcterms:created xsi:type="dcterms:W3CDTF">2020-10-14T07:36:53Z</dcterms:created>
  <dcterms:modified xsi:type="dcterms:W3CDTF">2020-10-16T08:42:18Z</dcterms:modified>
</cp:coreProperties>
</file>