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27"/>
  </p:notesMasterIdLst>
  <p:handoutMasterIdLst>
    <p:handoutMasterId r:id="rId28"/>
  </p:handoutMasterIdLst>
  <p:sldIdLst>
    <p:sldId id="256" r:id="rId2"/>
    <p:sldId id="286" r:id="rId3"/>
    <p:sldId id="287" r:id="rId4"/>
    <p:sldId id="288" r:id="rId5"/>
    <p:sldId id="289" r:id="rId6"/>
    <p:sldId id="294" r:id="rId7"/>
    <p:sldId id="290" r:id="rId8"/>
    <p:sldId id="292" r:id="rId9"/>
    <p:sldId id="293" r:id="rId10"/>
    <p:sldId id="272" r:id="rId11"/>
    <p:sldId id="295" r:id="rId12"/>
    <p:sldId id="296" r:id="rId13"/>
    <p:sldId id="297" r:id="rId14"/>
    <p:sldId id="298" r:id="rId15"/>
    <p:sldId id="299" r:id="rId16"/>
    <p:sldId id="300" r:id="rId17"/>
    <p:sldId id="301" r:id="rId18"/>
    <p:sldId id="302" r:id="rId19"/>
    <p:sldId id="303" r:id="rId20"/>
    <p:sldId id="304" r:id="rId21"/>
    <p:sldId id="306" r:id="rId22"/>
    <p:sldId id="305" r:id="rId23"/>
    <p:sldId id="307" r:id="rId24"/>
    <p:sldId id="308" r:id="rId25"/>
    <p:sldId id="309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8994" autoAdjust="0"/>
    <p:restoredTop sz="94654" autoAdjust="0"/>
  </p:normalViewPr>
  <p:slideViewPr>
    <p:cSldViewPr>
      <p:cViewPr varScale="1">
        <p:scale>
          <a:sx n="100" d="100"/>
          <a:sy n="100" d="100"/>
        </p:scale>
        <p:origin x="-168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160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3" d="100"/>
          <a:sy n="83" d="100"/>
        </p:scale>
        <p:origin x="-2040" y="-84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90D44DA-6874-4009-938E-D8CAA7C0C30B}" type="doc">
      <dgm:prSet loTypeId="urn:microsoft.com/office/officeart/2005/8/layout/radial2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1DB0DE4F-CF58-4074-A6B8-2E2C97ED65AC}" type="pres">
      <dgm:prSet presAssocID="{490D44DA-6874-4009-938E-D8CAA7C0C30B}" presName="composite" presStyleCnt="0">
        <dgm:presLayoutVars>
          <dgm:chMax val="5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4B8F9FB5-8A46-4692-A038-5FCFDF87BD8C}" type="pres">
      <dgm:prSet presAssocID="{490D44DA-6874-4009-938E-D8CAA7C0C30B}" presName="cycle" presStyleCnt="0"/>
      <dgm:spPr/>
    </dgm:pt>
  </dgm:ptLst>
  <dgm:cxnLst>
    <dgm:cxn modelId="{78C9137D-81A5-4B98-AEF6-8641057DE658}" type="presOf" srcId="{490D44DA-6874-4009-938E-D8CAA7C0C30B}" destId="{1DB0DE4F-CF58-4074-A6B8-2E2C97ED65AC}" srcOrd="0" destOrd="0" presId="urn:microsoft.com/office/officeart/2005/8/layout/radial2"/>
    <dgm:cxn modelId="{F9E80D0D-968B-4CA6-A73E-0889EED48898}" type="presParOf" srcId="{1DB0DE4F-CF58-4074-A6B8-2E2C97ED65AC}" destId="{4B8F9FB5-8A46-4692-A038-5FCFDF87BD8C}" srcOrd="0" destOrd="0" presId="urn:microsoft.com/office/officeart/2005/8/layout/radial2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2">
  <dgm:title val=""/>
  <dgm:desc val=""/>
  <dgm:catLst>
    <dgm:cat type="relationship" pri="20000"/>
    <dgm:cat type="convert" pri="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ite">
    <dgm:varLst>
      <dgm:chMax val="5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cycle" refType="w"/>
      <dgm:constr type="h" for="ch" forName="cycle" refType="h"/>
    </dgm:constrLst>
    <dgm:ruleLst/>
    <dgm:layoutNode name="cycle">
      <dgm:choose name="Name0">
        <dgm:if name="Name1" func="var" arg="dir" op="equ" val="norm">
          <dgm:choose name="Name2">
            <dgm:if name="Name3" axis="ch" ptType="node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if name="Name4" axis="ch" ptType="node" func="cnt" op="equ" val="2">
              <dgm:alg type="cycle">
                <dgm:param type="stAng" val="70"/>
                <dgm:param type="spanAng" val="40"/>
                <dgm:param type="ctrShpMap" val="fNode"/>
              </dgm:alg>
            </dgm:if>
            <dgm:if name="Name5" axis="ch" ptType="node" func="cnt" op="equ" val="3">
              <dgm:alg type="cycle">
                <dgm:param type="stAng" val="60"/>
                <dgm:param type="spanAng" val="60"/>
                <dgm:param type="ctrShpMap" val="fNode"/>
              </dgm:alg>
            </dgm:if>
            <dgm:else name="Name6">
              <dgm:alg type="cycle">
                <dgm:param type="stAng" val="45"/>
                <dgm:param type="spanAng" val="90"/>
                <dgm:param type="ctrShpMap" val="fNode"/>
              </dgm:alg>
            </dgm:else>
          </dgm:choose>
        </dgm:if>
        <dgm:else name="Name7">
          <dgm:choose name="Name8">
            <dgm:if name="Name9" axis="ch" ptType="node" func="cnt" op="lte" val="1">
              <dgm:alg type="cycle">
                <dgm:param type="stAng" val="-90"/>
                <dgm:param type="spanAng" val="-360"/>
                <dgm:param type="ctrShpMap" val="fNode"/>
              </dgm:alg>
            </dgm:if>
            <dgm:if name="Name10" axis="ch" ptType="node" func="cnt" op="equ" val="2">
              <dgm:alg type="cycle">
                <dgm:param type="stAng" val="-70"/>
                <dgm:param type="spanAng" val="-40"/>
                <dgm:param type="ctrShpMap" val="fNode"/>
              </dgm:alg>
            </dgm:if>
            <dgm:if name="Name11" axis="ch" ptType="node" func="cnt" op="equ" val="3">
              <dgm:alg type="cycle">
                <dgm:param type="stAng" val="-60"/>
                <dgm:param type="spanAng" val="-60"/>
                <dgm:param type="ctrShpMap" val="fNode"/>
              </dgm:alg>
            </dgm:if>
            <dgm:else name="Name12">
              <dgm:alg type="cycle">
                <dgm:param type="stAng" val="-45"/>
                <dgm:param type="spanAng" val="-90"/>
                <dgm:param type="ctrShpMap" val="fNode"/>
              </dgm:alg>
            </dgm:else>
          </dgm:choose>
        </dgm:else>
      </dgm:choose>
      <dgm:shape xmlns:r="http://schemas.openxmlformats.org/officeDocument/2006/relationships" r:blip="">
        <dgm:adjLst/>
      </dgm:shape>
      <dgm:presOf/>
      <dgm:constrLst>
        <dgm:constr type="sp" val="20"/>
        <dgm:constr type="w" for="ch" forName="centerShape" refType="w"/>
        <dgm:constr type="w" for="ch" forName="node" refType="w" refFor="ch" refForName="centerShape" fact="1.5"/>
        <dgm:constr type="sibSp" refType="w" refFor="ch" refForName="centerShape" op="equ" fact="0.08"/>
        <dgm:constr type="primFontSz" for="des" forName="parentNode" op="equ" val="65"/>
        <dgm:constr type="secFontSz" for="des" forName="childNode" op="equ" val="65"/>
      </dgm:constrLst>
      <dgm:ruleLst/>
      <dgm:choose name="Name13">
        <dgm:if name="Name14" axis="ch" ptType="node" hideLastTrans="0" func="cnt" op="gte" val="1">
          <dgm:layoutNode name="centerShape" styleLbl="node0">
            <dgm:alg type="composite"/>
            <dgm:shape xmlns:r="http://schemas.openxmlformats.org/officeDocument/2006/relationships" r:blip="">
              <dgm:adjLst/>
            </dgm:shape>
            <dgm:presOf axis="ch" ptType="node" cnt="1"/>
            <dgm:constrLst>
              <dgm:constr type="w" for="ch" forName="connSite" refType="w" fact="0.7"/>
              <dgm:constr type="h" for="ch" forName="connSite" refType="w" fact="0.7"/>
              <dgm:constr type="ctrX" for="ch" forName="connSite" refType="w" fact="0.5"/>
              <dgm:constr type="ctrY" for="ch" forName="connSite" refType="h" fact="0.5"/>
              <dgm:constr type="w" for="ch" forName="visible" refType="w"/>
              <dgm:constr type="h" for="ch" forName="visible" refType="w"/>
              <dgm:constr type="ctrX" for="ch" forName="visible" refType="w" fact="0.5"/>
              <dgm:constr type="ctrY" for="ch" forName="visible" refType="h" fact="0.5"/>
            </dgm:constrLst>
            <dgm:ruleLst/>
            <dgm:layoutNode name="connSite">
              <dgm:alg type="sp"/>
              <dgm:shape xmlns:r="http://schemas.openxmlformats.org/officeDocument/2006/relationships" type="ellipse" r:blip="" hideGeom="1">
                <dgm:adjLst/>
              </dgm:shape>
              <dgm:presOf/>
              <dgm:constrLst/>
              <dgm:ruleLst/>
            </dgm:layoutNode>
            <dgm:layoutNode name="visible">
              <dgm:alg type="sp"/>
              <dgm:shape xmlns:r="http://schemas.openxmlformats.org/officeDocument/2006/relationships" type="ellipse" r:blip="" blipPhldr="1">
                <dgm:adjLst/>
              </dgm:shape>
              <dgm:presOf/>
              <dgm:constrLst/>
              <dgm:ruleLst/>
            </dgm:layoutNode>
          </dgm:layoutNode>
        </dgm:if>
        <dgm:else name="Name15"/>
      </dgm:choose>
      <dgm:forEach name="Name16" axis="ch">
        <dgm:forEach name="Name17" axis="self" ptType="node">
          <dgm:layoutNode name="node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func="var" arg="dir" op="equ" val="norm">
                <dgm:constrLst>
                  <dgm:constr type="t" for="ch" forName="parentNode"/>
                  <dgm:constr type="l" for="ch" forName="parentNode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 refType="w" refFor="ch" refForName="parentNode" op="equ" fact="1.1"/>
                  <dgm:constr type="w" for="ch" forName="childNode" refType="w" fact="0.6"/>
                  <dgm:constr type="h" for="ch" forName="childNode" refType="h" refFor="ch" refForName="parentNode"/>
                </dgm:constrLst>
              </dgm:if>
              <dgm:else name="Name20">
                <dgm:constrLst>
                  <dgm:constr type="t" for="ch" forName="parentNode"/>
                  <dgm:constr type="r" for="ch" forName="parentNode" refType="w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/>
                  <dgm:constr type="w" for="ch" forName="childNode" refType="w" fact="0.6"/>
                  <dgm:constr type="h" for="ch" forName="childNode" refType="h" refFor="ch" refForName="parentNode"/>
                </dgm:constrLst>
              </dgm:else>
            </dgm:choose>
            <dgm:ruleLst/>
            <dgm:layoutNode name="parentNode" styleLbl="node1">
              <dgm:varLst>
                <dgm:chMax val="1"/>
                <dgm:bulletEnabled val="1"/>
              </dgm:varLst>
              <dgm:alg type="tx"/>
              <dgm:shape xmlns:r="http://schemas.openxmlformats.org/officeDocument/2006/relationships" type="ellipse" r:blip="">
                <dgm:adjLst/>
              </dgm:shape>
              <dgm:presOf axis="self"/>
              <dgm:constrLst>
                <dgm:constr type="tMarg" refType="primFontSz" fact="0.05"/>
                <dgm:constr type="bMarg" refType="primFontSz" fact="0.05"/>
                <dgm:constr type="lMarg" refType="primFontSz" fact="0.05"/>
                <dgm:constr type="rMarg" refType="primFontSz" fact="0.05"/>
              </dgm:constrLst>
              <dgm:ruleLst>
                <dgm:rule type="primFontSz" val="5" fact="NaN" max="NaN"/>
              </dgm:ruleLst>
            </dgm:layoutNode>
            <dgm:layoutNode name="childNode" styleLbl="revTx" moveWith="parentNode">
              <dgm:varLst>
                <dgm:bulletEnabled val="1"/>
              </dgm:varLst>
              <dgm:alg type="tx">
                <dgm:param type="txAnchorVertCh" val="mid"/>
                <dgm:param type="stBulletLvl" val="1"/>
              </dgm:alg>
              <dgm:choose name="Name21">
                <dgm:if name="Name22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23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tMarg"/>
                <dgm:constr type="bMarg"/>
                <dgm:constr type="lMarg"/>
                <dgm:constr type="rMarg"/>
              </dgm:constrLst>
              <dgm:ruleLst>
                <dgm:rule type="secFontSz" val="5" fact="NaN" max="NaN"/>
              </dgm:ruleLst>
            </dgm:layoutNode>
          </dgm:layoutNode>
        </dgm:forEach>
        <dgm:forEach name="Name24" axis="self" ptType="parTrans" cnt="1">
          <dgm:layoutNode name="Name25">
            <dgm:alg type="conn">
              <dgm:param type="dim" val="1D"/>
              <dgm:param type="endSty" val="noArr"/>
              <dgm:param type="begPts" val="auto"/>
              <dgm:param type="endPts" val="auto"/>
              <dgm:param type="srcNode" val="connSite"/>
              <dgm:param type="dstNode" val="parentNode"/>
            </dgm:alg>
            <dgm:shape xmlns:r="http://schemas.openxmlformats.org/officeDocument/2006/relationships" type="conn" r:blip="" zOrderOff="-99">
              <dgm:adjLst/>
            </dgm:shape>
            <dgm:presOf axis="self"/>
            <dgm:constrLst>
              <dgm:constr type="connDist"/>
              <dgm:constr type="w" val="1"/>
              <dgm:constr type="h" val="5"/>
              <dgm:constr type="begPad"/>
              <dgm:constr type="endPad"/>
            </dgm:constrLst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2F9BB47-8E38-4693-B783-F14D02B4B82F}" type="datetimeFigureOut">
              <a:rPr lang="ru-RU" smtClean="0"/>
              <a:pPr/>
              <a:t>24.04.2015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9F5E01C-C58F-4848-BC21-EFE9A982A49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D053AB5-30C2-4A93-B84E-23EE11665914}" type="datetimeFigureOut">
              <a:rPr lang="ru-RU" smtClean="0"/>
              <a:pPr/>
              <a:t>24.04.2015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7EF9D18-9ED3-4210-BCC4-6742259CBCA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EF9D18-9ED3-4210-BCC4-6742259CBCA7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EF9D18-9ED3-4210-BCC4-6742259CBCA7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24.04.2015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newsflash/>
    <p:sndAc>
      <p:stSnd>
        <p:snd r:embed="rId1" name="chimes.wav" builtIn="1"/>
      </p:stSnd>
    </p:sndAc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newsflash/>
    <p:sndAc>
      <p:stSnd>
        <p:snd r:embed="rId1" name="chimes.wav" builtIn="1"/>
      </p:stSnd>
    </p:sndAc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newsflash/>
    <p:sndAc>
      <p:stSnd>
        <p:snd r:embed="rId1" name="chimes.wav" builtIn="1"/>
      </p:stSnd>
    </p:sndAc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newsflash/>
    <p:sndAc>
      <p:stSnd>
        <p:snd r:embed="rId1" name="chimes.wav" builtIn="1"/>
      </p:stSnd>
    </p:sndAc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newsflash/>
    <p:sndAc>
      <p:stSnd>
        <p:snd r:embed="rId1" name="chimes.wav" builtIn="1"/>
      </p:stSnd>
    </p:sndAc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newsflash/>
    <p:sndAc>
      <p:stSnd>
        <p:snd r:embed="rId1" name="chimes.wav" builtIn="1"/>
      </p:stSnd>
    </p:sndAc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24.04.2015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newsflash/>
    <p:sndAc>
      <p:stSnd>
        <p:snd r:embed="rId1" name="chimes.wav" builtIn="1"/>
      </p:stSnd>
    </p:sndAc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24.04.2015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newsflash/>
    <p:sndAc>
      <p:stSnd>
        <p:snd r:embed="rId1" name="chimes.wav" builtIn="1"/>
      </p:stSnd>
    </p:sndAc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24.04.2015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newsflash/>
    <p:sndAc>
      <p:stSnd>
        <p:snd r:embed="rId1" name="chimes.wav" builtIn="1"/>
      </p:stSnd>
    </p:sndAc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newsflash/>
    <p:sndAc>
      <p:stSnd>
        <p:snd r:embed="rId1" name="chimes.wav" builtIn="1"/>
      </p:stSnd>
    </p:sndAc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slow">
    <p:newsflash/>
    <p:sndAc>
      <p:stSnd>
        <p:snd r:embed="rId1" name="chimes.wav" builtIn="1"/>
      </p:stSnd>
    </p:sndAc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24.04.2015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ransition spd="slow">
    <p:newsflash/>
    <p:sndAc>
      <p:stSnd>
        <p:snd r:embed="rId13" name="chimes.wav" builtIn="1"/>
      </p:stSnd>
    </p:sndAc>
  </p:transition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gif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jpeg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jpeg"/><Relationship Id="rId3" Type="http://schemas.openxmlformats.org/officeDocument/2006/relationships/image" Target="../media/image21.jpeg"/><Relationship Id="rId7" Type="http://schemas.openxmlformats.org/officeDocument/2006/relationships/image" Target="../media/image25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9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gi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500562" y="3786190"/>
            <a:ext cx="3887534" cy="1194946"/>
          </a:xfrm>
        </p:spPr>
        <p:txBody>
          <a:bodyPr>
            <a:normAutofit/>
          </a:bodyPr>
          <a:lstStyle/>
          <a:p>
            <a:r>
              <a:rPr lang="ru-RU" sz="3600" dirty="0" smtClean="0"/>
              <a:t>Волшебная сила музыки</a:t>
            </a:r>
            <a:endParaRPr lang="ru-RU" sz="3600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2071678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Роль музыки в повседневной жизни ребенка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Documents and Settings\Алексей\Рабочий стол\Новая папка (2)\65130416_456hfssgh78ftyh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42844" y="2857496"/>
            <a:ext cx="3973158" cy="38880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heel spokes="8"/>
    <p:sndAc>
      <p:stSnd>
        <p:snd r:embed="rId3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704088"/>
            <a:ext cx="8258204" cy="1510466"/>
          </a:xfrm>
        </p:spPr>
        <p:txBody>
          <a:bodyPr>
            <a:noAutofit/>
          </a:bodyPr>
          <a:lstStyle/>
          <a:p>
            <a:pPr algn="ctr"/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Нам песня строить и жить помогает!(труд и музыка)</a:t>
            </a:r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500306"/>
            <a:ext cx="8258204" cy="2071702"/>
          </a:xfrm>
        </p:spPr>
        <p:txBody>
          <a:bodyPr>
            <a:normAutofit fontScale="92500"/>
          </a:bodyPr>
          <a:lstStyle/>
          <a:p>
            <a:r>
              <a:rPr lang="ru-RU" dirty="0" smtClean="0"/>
              <a:t>Наведение порядка в группе с большим удовольствием будет проходить под веселую детскую </a:t>
            </a:r>
            <a:r>
              <a:rPr lang="ru-RU" dirty="0" smtClean="0"/>
              <a:t>песенку</a:t>
            </a:r>
            <a:endParaRPr lang="ru-RU" dirty="0" smtClean="0"/>
          </a:p>
          <a:p>
            <a:r>
              <a:rPr lang="ru-RU" dirty="0" smtClean="0"/>
              <a:t>Пение песен о необходимости помогать маме , бабушке ,исполнение танцев об этом тоже способствует закреплению ценностного отношения к </a:t>
            </a:r>
            <a:r>
              <a:rPr lang="ru-RU" dirty="0" smtClean="0"/>
              <a:t>труду</a:t>
            </a:r>
            <a:endParaRPr lang="ru-RU" dirty="0"/>
          </a:p>
        </p:txBody>
      </p:sp>
      <p:pic>
        <p:nvPicPr>
          <p:cNvPr id="4" name="Picture 2" descr="C:\Documents and Settings\Алексей\Рабочий стол\Новая папка (2)\depositphotos_3426858-Colorful-music-background.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488" y="4554000"/>
            <a:ext cx="2000264" cy="2000264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newsflash/>
    <p:sndAc>
      <p:stSnd>
        <p:snd r:embed="rId2" name="chimes.wav" builtIn="1"/>
      </p:stSnd>
    </p:sndAc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714356"/>
            <a:ext cx="8215370" cy="1071570"/>
          </a:xfrm>
        </p:spPr>
        <p:txBody>
          <a:bodyPr>
            <a:normAutofit/>
          </a:bodyPr>
          <a:lstStyle/>
          <a:p>
            <a:pPr algn="ctr"/>
            <a:r>
              <a:rPr lang="ru-RU" sz="6600" dirty="0" smtClean="0">
                <a:latin typeface="Times New Roman" pitchFamily="18" charset="0"/>
                <a:cs typeface="Times New Roman" pitchFamily="18" charset="0"/>
              </a:rPr>
              <a:t>Познание</a:t>
            </a:r>
            <a:endParaRPr lang="ru-RU" sz="6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935480"/>
            <a:ext cx="8229600" cy="4279602"/>
          </a:xfrm>
        </p:spPr>
        <p:txBody>
          <a:bodyPr>
            <a:normAutofit lnSpcReduction="1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Познание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направлено на достижение целей развития у детей познавательных интересов, интеллектуального развития детей через решение следующих задач: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сенсорное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развитие;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развитие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познавательно-исследовательской и продуктивной (конструктивной) деятельности;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формирование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элементарных математических представлений;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формирование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целостной картины мира, расширение кругозора детей.</a:t>
            </a:r>
          </a:p>
          <a:p>
            <a:endParaRPr lang="ru-RU" dirty="0"/>
          </a:p>
        </p:txBody>
      </p:sp>
    </p:spTree>
  </p:cSld>
  <p:clrMapOvr>
    <a:masterClrMapping/>
  </p:clrMapOvr>
  <p:transition spd="slow">
    <p:newsflash/>
    <p:sndAc>
      <p:stSnd>
        <p:snd r:embed="rId2" name="chimes.wav" builtIn="1"/>
      </p:stSnd>
    </p:sndAc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Познание и музыка</a:t>
            </a:r>
            <a:endParaRPr lang="ru-RU" sz="7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935480"/>
            <a:ext cx="8472518" cy="4389120"/>
          </a:xfrm>
        </p:spPr>
        <p:txBody>
          <a:bodyPr/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Явления природы в музыке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Животный и растительный мир  в музыке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Соотнесение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элементарных  математических понятий с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звуковысотностью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и ритмом музыки</a:t>
            </a:r>
          </a:p>
          <a:p>
            <a:endParaRPr lang="ru-RU" dirty="0"/>
          </a:p>
        </p:txBody>
      </p:sp>
      <p:pic>
        <p:nvPicPr>
          <p:cNvPr id="4" name="Picture 2" descr="C:\Documents and Settings\Алексей\Рабочий стол\Новая папка (2)\depositphotos_3426858-Colorful-music-background.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4000504"/>
            <a:ext cx="2304000" cy="2304000"/>
          </a:xfrm>
          <a:prstGeom prst="rect">
            <a:avLst/>
          </a:prstGeom>
          <a:noFill/>
        </p:spPr>
      </p:pic>
      <p:pic>
        <p:nvPicPr>
          <p:cNvPr id="3074" name="Picture 2" descr="C:\Documents and Settings\Алексей\Рабочий стол\Новая папка (2)\zanimatelnaja-matematika-i-logika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857884" y="4000504"/>
            <a:ext cx="3095040" cy="2304000"/>
          </a:xfrm>
          <a:prstGeom prst="rect">
            <a:avLst/>
          </a:prstGeom>
          <a:noFill/>
        </p:spPr>
      </p:pic>
      <p:pic>
        <p:nvPicPr>
          <p:cNvPr id="5" name="Picture 2" descr="C:\Documents and Settings\Алексей\Рабочий стол\Новая папка (2)\i.jpe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858148" y="2571744"/>
            <a:ext cx="1038225" cy="1428750"/>
          </a:xfrm>
          <a:prstGeom prst="rect">
            <a:avLst/>
          </a:prstGeom>
          <a:noFill/>
        </p:spPr>
      </p:pic>
      <p:pic>
        <p:nvPicPr>
          <p:cNvPr id="3075" name="Picture 3" descr="C:\Documents and Settings\Алексей\Рабочий стол\Новая папка (2)\IMG_2412_thumb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714612" y="4000504"/>
            <a:ext cx="3072000" cy="23040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newsflash/>
    <p:sndAc>
      <p:stSnd>
        <p:snd r:embed="rId2" name="chimes.wav" builtIn="1"/>
      </p:stSnd>
    </p:sndAc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Коммуникация</a:t>
            </a:r>
            <a:endParaRPr lang="ru-RU" sz="7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935480"/>
            <a:ext cx="8229600" cy="4136726"/>
          </a:xfrm>
        </p:spPr>
        <p:txBody>
          <a:bodyPr>
            <a:normAutofit fontScale="925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Коммуникация направлена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 достижение целей овладения конструктивными способами и средствами взаимодействия с окружающими людьми через решение следующих задач: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развитие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свободного общения со взрослыми и детьми;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развитие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всех компонентов устной речи детей (лексической стороны, грамматического строя речи, произносительной стороны речи; связной речи - диалогической и монологической форм) в различных формах и видах детской деятельности;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практическое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овладение воспитанниками нормами речи.</a:t>
            </a:r>
          </a:p>
          <a:p>
            <a:endParaRPr lang="ru-RU" dirty="0"/>
          </a:p>
        </p:txBody>
      </p:sp>
    </p:spTree>
  </p:cSld>
  <p:clrMapOvr>
    <a:masterClrMapping/>
  </p:clrMapOvr>
  <p:transition spd="slow">
    <p:newsflash/>
    <p:sndAc>
      <p:stSnd>
        <p:snd r:embed="rId2" name="chimes.wav" builtIn="1"/>
      </p:stSnd>
    </p:sndAc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Развитию связной речи , как навыка общения способствуют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935480"/>
            <a:ext cx="8229600" cy="3636660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Обмен впечатлениями о прослушанной музыке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Артикуляционные упражнения ,вникание в смысл слов в процессе знакомства с песней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Акцент на фразировке ,логике ее построения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Формирование внимательного отношения к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тексту песни</a:t>
            </a:r>
          </a:p>
          <a:p>
            <a:endParaRPr lang="ru-RU" dirty="0"/>
          </a:p>
        </p:txBody>
      </p:sp>
      <p:pic>
        <p:nvPicPr>
          <p:cNvPr id="4" name="Picture 2" descr="C:\Documents and Settings\Алексей\Рабочий стол\Новая папка (2)\depositphotos_3426858-Colorful-music-background.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86446" y="4286256"/>
            <a:ext cx="2304000" cy="23040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newsflash/>
    <p:sndAc>
      <p:stSnd>
        <p:snd r:embed="rId2" name="chimes.wav" builtIn="1"/>
      </p:stSnd>
    </p:sndAc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857232"/>
            <a:ext cx="8258204" cy="1571636"/>
          </a:xfrm>
        </p:spPr>
        <p:txBody>
          <a:bodyPr>
            <a:noAutofit/>
          </a:bodyPr>
          <a:lstStyle/>
          <a:p>
            <a:pPr algn="ctr"/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Чтение художественной литературы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714620"/>
            <a:ext cx="8229600" cy="3609980"/>
          </a:xfrm>
        </p:spPr>
        <p:txBody>
          <a:bodyPr>
            <a:norm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Чтение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художественной литературы" направлено на достижение цели формирования интереса и потребности в чтении (восприятии) книг через решение следующих задач: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формирование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целостной картины мира, в том числе первичных ценностных представлений;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развитие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литературной речи;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приобщение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 словесному искусству, в том числе развитие художественного восприятия и эстетического вкуса.</a:t>
            </a:r>
          </a:p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newsflash/>
    <p:sndAc>
      <p:stSnd>
        <p:snd r:embed="rId2" name="chimes.wav" builtIn="1"/>
      </p:stSnd>
    </p:sndAc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Чтение </a:t>
            </a: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художественной литературы </a:t>
            </a: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и музыка</a:t>
            </a:r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935480"/>
            <a:ext cx="8229600" cy="2636528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использование музыкальных произведений с целью усиления эмоционального восприятия художественных произведений</a:t>
            </a:r>
          </a:p>
          <a:p>
            <a:r>
              <a:rPr lang="ru-RU" dirty="0" smtClean="0"/>
              <a:t>Творческое  отношение к  художественному произведению через</a:t>
            </a:r>
          </a:p>
          <a:p>
            <a:r>
              <a:rPr lang="ru-RU" dirty="0" smtClean="0"/>
              <a:t>                    -создание танцевальных образов </a:t>
            </a:r>
          </a:p>
          <a:p>
            <a:r>
              <a:rPr lang="ru-RU" dirty="0" smtClean="0"/>
              <a:t>                    -подбор музыки  к сюжету</a:t>
            </a:r>
          </a:p>
          <a:p>
            <a:endParaRPr lang="ru-RU" dirty="0"/>
          </a:p>
        </p:txBody>
      </p:sp>
      <p:pic>
        <p:nvPicPr>
          <p:cNvPr id="4" name="Picture 2" descr="C:\Documents and Settings\Алексей\Рабочий стол\Новая папка (2)\depositphotos_3426858-Colorful-music-background.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0860" y="3786190"/>
            <a:ext cx="2143140" cy="2143140"/>
          </a:xfrm>
          <a:prstGeom prst="rect">
            <a:avLst/>
          </a:prstGeom>
          <a:noFill/>
        </p:spPr>
      </p:pic>
      <p:pic>
        <p:nvPicPr>
          <p:cNvPr id="4098" name="Picture 2" descr="C:\Documents and Settings\Алексей\Рабочий стол\Новая папка (2)\thumbphoto_zanyatiya800x600x1x16777215_plan 264-800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86446" y="4500570"/>
            <a:ext cx="3143272" cy="2094215"/>
          </a:xfrm>
          <a:prstGeom prst="rect">
            <a:avLst/>
          </a:prstGeom>
          <a:noFill/>
        </p:spPr>
      </p:pic>
      <p:pic>
        <p:nvPicPr>
          <p:cNvPr id="5123" name="Picture 3" descr="C:\Documents and Settings\Алексей\Рабочий стол\Новая папка (2)\zanyatiya_2-7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786050" y="4500570"/>
            <a:ext cx="2857520" cy="214314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newsflash/>
    <p:sndAc>
      <p:stSnd>
        <p:snd r:embed="rId2" name="chimes.wav" builtIn="1"/>
      </p:stSnd>
    </p:sndAc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Художественное творчество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Художественное творчество направлено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 достижение целей формирования интереса к эстетической стороне окружающей действительности, удовлетворение потребности детей в самовыражении через решение следующих задач: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развитие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продуктивной деятельности детей (рисование, лепка, аппликация, художественный труд);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развитие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детского творчества;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щение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 изобразительному искусству.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newsflash/>
    <p:sndAc>
      <p:stSnd>
        <p:snd r:embed="rId2" name="chimes.wav" builtIn="1"/>
      </p:stSnd>
    </p:sndAc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Художественное творчество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(Рисование , лепка, аппликация)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935480"/>
            <a:ext cx="8229600" cy="2636528"/>
          </a:xfrm>
        </p:spPr>
        <p:txBody>
          <a:bodyPr>
            <a:normAutofit fontScale="85000" lnSpcReduction="1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развитие детского творчества ,комплексные занятия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приобщение к различным видам искусства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использование музыкальных произведений для обогащения содержания области»Художественное творчество»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закрепления результатов восприятия музыки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Формирование интереса к эстетической стороне окружающей действительности</a:t>
            </a:r>
          </a:p>
          <a:p>
            <a:endParaRPr lang="ru-RU" dirty="0"/>
          </a:p>
        </p:txBody>
      </p:sp>
      <p:pic>
        <p:nvPicPr>
          <p:cNvPr id="4" name="Picture 2" descr="C:\Documents and Settings\Алексей\Рабочий стол\Новая папка (2)\depositphotos_3426858-Colorful-music-background.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58" y="4357694"/>
            <a:ext cx="2143140" cy="2143140"/>
          </a:xfrm>
          <a:prstGeom prst="rect">
            <a:avLst/>
          </a:prstGeom>
          <a:noFill/>
        </p:spPr>
      </p:pic>
      <p:pic>
        <p:nvPicPr>
          <p:cNvPr id="2050" name="Picture 2" descr="C:\Documents and Settings\Алексей\Рабочий стол\Новая папка (2)\540_0586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500694" y="4214818"/>
            <a:ext cx="3429024" cy="2304000"/>
          </a:xfrm>
          <a:prstGeom prst="rect">
            <a:avLst/>
          </a:prstGeom>
          <a:noFill/>
        </p:spPr>
      </p:pic>
      <p:pic>
        <p:nvPicPr>
          <p:cNvPr id="2052" name="Picture 4" descr="C:\Documents and Settings\Алексей\Рабочий стол\Новая папка (2)\20091606230233_001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571736" y="4357694"/>
            <a:ext cx="2857500" cy="21336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newsflash/>
    <p:sndAc>
      <p:stSnd>
        <p:snd r:embed="rId2" name="chimes.wav" builtIn="1"/>
      </p:stSnd>
    </p:sndAc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600" dirty="0" smtClean="0">
                <a:latin typeface="Times New Roman" pitchFamily="18" charset="0"/>
                <a:cs typeface="Times New Roman" pitchFamily="18" charset="0"/>
              </a:rPr>
              <a:t>Безопасность</a:t>
            </a:r>
            <a:endParaRPr lang="ru-RU" sz="6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Безопасность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направлена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 достижение целей формирования основ безопасности собственной жизнедеятельности и формирования предпосылок экологического сознания (безопасности окружающего мира) через решение следующих задач: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формирование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представлений об опасных для человека и окружающего мира природы ситуациях и способах поведения в них;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приобщение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 правилам безопасного для человека и окружающего мира природы поведения;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передачу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детям знаний о правилах безопасности дорожного движения в качестве пешехода и пассажира транспортного средства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;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newsflash/>
    <p:sndAc>
      <p:stSnd>
        <p:snd r:embed="rId2" name="chimes.wav" builtIn="1"/>
      </p:stSnd>
    </p:sndAc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29642" cy="1153276"/>
          </a:xfrm>
        </p:spPr>
        <p:txBody>
          <a:bodyPr>
            <a:normAutofit/>
          </a:bodyPr>
          <a:lstStyle/>
          <a:p>
            <a:pPr algn="ctr"/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МУЗЫКА</a:t>
            </a:r>
            <a:endParaRPr lang="ru-RU" sz="7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txBody>
          <a:bodyPr>
            <a:norm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Здоровье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Физическая культура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Социализация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Труд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Познание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Коммуникация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Чтение художественной литературы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Художественное творчество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Безопасность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Схема 4"/>
          <p:cNvGraphicFramePr/>
          <p:nvPr/>
        </p:nvGraphicFramePr>
        <p:xfrm>
          <a:off x="4143372" y="3286124"/>
          <a:ext cx="914400" cy="914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026" name="Picture 2" descr="C:\Documents and Settings\Алексей\Рабочий стол\Новая папка (2)\stock-vector-abstract-background-with-violin-key-54168604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643834" y="5426075"/>
            <a:ext cx="1371600" cy="1431925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Безопасность  и музыка</a:t>
            </a:r>
            <a:endParaRPr lang="ru-RU" sz="6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Ребенок –окружающий мир : песни и игры, содержание  которых  можно связать с безопасностью  на улице :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музыкальные игры моделирующие  ситуацию на дороге , в метро</a:t>
            </a:r>
          </a:p>
          <a:p>
            <a:r>
              <a:rPr lang="ru-RU" dirty="0" smtClean="0"/>
              <a:t>                </a:t>
            </a:r>
            <a:endParaRPr lang="ru-RU" dirty="0"/>
          </a:p>
        </p:txBody>
      </p:sp>
      <p:pic>
        <p:nvPicPr>
          <p:cNvPr id="4" name="Picture 2" descr="C:\Documents and Settings\Алексей\Рабочий стол\Новая папка (2)\depositphotos_3426858-Colorful-music-background.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57224" y="4071942"/>
            <a:ext cx="2304000" cy="2304000"/>
          </a:xfrm>
          <a:prstGeom prst="rect">
            <a:avLst/>
          </a:prstGeom>
          <a:noFill/>
        </p:spPr>
      </p:pic>
      <p:pic>
        <p:nvPicPr>
          <p:cNvPr id="3074" name="Picture 2" descr="C:\Documents and Settings\Алексей\Рабочий стол\Новая папка (2)\88cd8049570ad2a0-large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71868" y="4071942"/>
            <a:ext cx="2068064" cy="23040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newsflash/>
    <p:sndAc>
      <p:stSnd>
        <p:snd r:embed="rId2" name="chimes.wav" builtIn="1"/>
      </p:stSnd>
    </p:sndAc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71480"/>
            <a:ext cx="8258204" cy="1000132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Музыка  в семье  ,    в самостоятельной деятельности и режимных моментах в ДОУ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Documents and Settings\Алексей\Рабочий стол\Новая папка (2)\6e91a922-1f5f-4a0b-8dbb-c0705d4dcf66-w500-h500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0" y="3965695"/>
            <a:ext cx="4040188" cy="2892305"/>
          </a:xfrm>
          <a:prstGeom prst="rect">
            <a:avLst/>
          </a:prstGeom>
          <a:noFill/>
        </p:spPr>
      </p:pic>
      <p:pic>
        <p:nvPicPr>
          <p:cNvPr id="4099" name="Picture 3" descr="C:\Documents and Settings\Алексей\Рабочий стол\Новая папка (2)\650_4080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881907" y="3438000"/>
            <a:ext cx="2262093" cy="3420000"/>
          </a:xfrm>
          <a:prstGeom prst="rect">
            <a:avLst/>
          </a:prstGeom>
          <a:noFill/>
        </p:spPr>
      </p:pic>
      <p:pic>
        <p:nvPicPr>
          <p:cNvPr id="4100" name="Picture 4" descr="C:\Documents and Settings\Алексей\Рабочий стол\Новая папка (2)\513339_414_252_source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5"/>
          <a:srcRect/>
          <a:stretch>
            <a:fillRect/>
          </a:stretch>
        </p:blipFill>
        <p:spPr bwMode="auto">
          <a:xfrm>
            <a:off x="0" y="1571612"/>
            <a:ext cx="3943350" cy="2400300"/>
          </a:xfrm>
          <a:prstGeom prst="rect">
            <a:avLst/>
          </a:prstGeom>
          <a:noFill/>
        </p:spPr>
      </p:pic>
      <p:pic>
        <p:nvPicPr>
          <p:cNvPr id="4102" name="Picture 6" descr="C:\Documents and Settings\Алексей\Рабочий стол\Новая папка (2)\1300833176_134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643306" y="3643313"/>
            <a:ext cx="3643338" cy="3266875"/>
          </a:xfrm>
          <a:prstGeom prst="rect">
            <a:avLst/>
          </a:prstGeom>
          <a:noFill/>
        </p:spPr>
      </p:pic>
      <p:pic>
        <p:nvPicPr>
          <p:cNvPr id="4104" name="Picture 8" descr="C:\Documents and Settings\Алексей\Рабочий стол\Новая папка (2)\77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786182" y="1571612"/>
            <a:ext cx="3456000" cy="2163209"/>
          </a:xfrm>
          <a:prstGeom prst="rect">
            <a:avLst/>
          </a:prstGeom>
          <a:noFill/>
        </p:spPr>
      </p:pic>
      <p:pic>
        <p:nvPicPr>
          <p:cNvPr id="4105" name="Picture 9" descr="C:\Documents and Settings\Алексей\Рабочий стол\Новая папка (2)\1000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550739" y="1571612"/>
            <a:ext cx="2593261" cy="18720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newsflash/>
    <p:sndAc>
      <p:stSnd>
        <p:snd r:embed="rId2" name="chimes.wav" builtIn="1"/>
      </p:stSnd>
    </p:sndAc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96086"/>
          </a:xfrm>
        </p:spPr>
        <p:txBody>
          <a:bodyPr>
            <a:noAutofit/>
          </a:bodyPr>
          <a:lstStyle/>
          <a:p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Музыка</a:t>
            </a:r>
            <a:endParaRPr lang="ru-RU" sz="8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500174"/>
            <a:ext cx="8329642" cy="4929222"/>
          </a:xfrm>
        </p:spPr>
        <p:txBody>
          <a:bodyPr>
            <a:noAutofit/>
          </a:bodyPr>
          <a:lstStyle/>
          <a:p>
            <a:pPr algn="just"/>
            <a:r>
              <a:rPr lang="ru-RU" sz="1400" b="1" dirty="0" smtClean="0"/>
              <a:t>в самостоятельной деятельности : </a:t>
            </a:r>
            <a:r>
              <a:rPr lang="ru-RU" sz="1400" i="1" dirty="0" smtClean="0"/>
              <a:t>Подбор </a:t>
            </a:r>
            <a:endParaRPr lang="ru-RU" sz="1400" dirty="0" smtClean="0"/>
          </a:p>
          <a:p>
            <a:pPr algn="just"/>
            <a:r>
              <a:rPr lang="ru-RU" sz="1400" dirty="0" smtClean="0"/>
              <a:t>-музыкальных инструментов, игрушек</a:t>
            </a:r>
          </a:p>
          <a:p>
            <a:pPr algn="just"/>
            <a:r>
              <a:rPr lang="ru-RU" sz="1400" dirty="0" smtClean="0"/>
              <a:t>-театральных кукол</a:t>
            </a:r>
          </a:p>
          <a:p>
            <a:pPr algn="just"/>
            <a:r>
              <a:rPr lang="ru-RU" sz="1400" dirty="0" smtClean="0"/>
              <a:t> -атрибутов для ряженья</a:t>
            </a:r>
          </a:p>
          <a:p>
            <a:pPr algn="just"/>
            <a:r>
              <a:rPr lang="ru-RU" sz="1400" dirty="0" smtClean="0"/>
              <a:t>-элементов костюмов различных персонажей</a:t>
            </a:r>
          </a:p>
          <a:p>
            <a:pPr algn="just"/>
            <a:r>
              <a:rPr lang="ru-RU" sz="1400" dirty="0" smtClean="0"/>
              <a:t>-</a:t>
            </a:r>
            <a:r>
              <a:rPr lang="en-US" sz="1400" dirty="0" smtClean="0"/>
              <a:t>CD-</a:t>
            </a:r>
            <a:r>
              <a:rPr lang="ru-RU" sz="1400" dirty="0" smtClean="0"/>
              <a:t>коллекция</a:t>
            </a:r>
          </a:p>
          <a:p>
            <a:pPr algn="just"/>
            <a:r>
              <a:rPr lang="ru-RU" sz="1400" dirty="0" smtClean="0"/>
              <a:t>-музыкальный альбом группы ( репертуар, фотографии)</a:t>
            </a:r>
          </a:p>
          <a:p>
            <a:pPr algn="just"/>
            <a:r>
              <a:rPr lang="ru-RU" sz="1400" dirty="0" smtClean="0"/>
              <a:t>-видео коллекция выступлений группы</a:t>
            </a:r>
          </a:p>
          <a:p>
            <a:pPr algn="just"/>
            <a:r>
              <a:rPr lang="ru-RU" sz="1400" b="1" dirty="0" smtClean="0"/>
              <a:t>в </a:t>
            </a:r>
            <a:r>
              <a:rPr lang="ru-RU" sz="1400" b="1" dirty="0" smtClean="0"/>
              <a:t>режимных моментах :</a:t>
            </a:r>
            <a:r>
              <a:rPr lang="ru-RU" sz="1400" dirty="0" smtClean="0"/>
              <a:t>- на утренней гимнастике и физкультурных занятиях</a:t>
            </a:r>
          </a:p>
          <a:p>
            <a:pPr algn="just"/>
            <a:r>
              <a:rPr lang="ru-RU" sz="1400" dirty="0" smtClean="0"/>
              <a:t>- на музыкальных занятиях</a:t>
            </a:r>
          </a:p>
          <a:p>
            <a:pPr algn="just"/>
            <a:r>
              <a:rPr lang="ru-RU" sz="1400" dirty="0" smtClean="0"/>
              <a:t>- во время умывания</a:t>
            </a:r>
          </a:p>
          <a:p>
            <a:pPr algn="just"/>
            <a:r>
              <a:rPr lang="ru-RU" sz="1400" dirty="0" smtClean="0"/>
              <a:t>- на других занятиях (ознакомление с окружающим миром, развитие речи, изобразительная деятельность)</a:t>
            </a:r>
          </a:p>
          <a:p>
            <a:pPr algn="just"/>
            <a:r>
              <a:rPr lang="ru-RU" sz="1400" dirty="0" smtClean="0"/>
              <a:t>-во время одевания на прогулку</a:t>
            </a:r>
          </a:p>
          <a:p>
            <a:pPr algn="just"/>
            <a:r>
              <a:rPr lang="ru-RU" sz="1400" dirty="0" smtClean="0"/>
              <a:t>- во время  прогулки (в теплое время) </a:t>
            </a:r>
          </a:p>
          <a:p>
            <a:pPr algn="just"/>
            <a:r>
              <a:rPr lang="ru-RU" sz="1400" dirty="0" smtClean="0"/>
              <a:t>-перед дневным сном</a:t>
            </a:r>
          </a:p>
          <a:p>
            <a:pPr algn="just"/>
            <a:r>
              <a:rPr lang="ru-RU" sz="1400" dirty="0" smtClean="0"/>
              <a:t>- в сюжетно-ролевых играх</a:t>
            </a:r>
          </a:p>
          <a:p>
            <a:pPr algn="just"/>
            <a:r>
              <a:rPr lang="ru-RU" sz="1400" dirty="0" smtClean="0"/>
              <a:t>- при пробуждении</a:t>
            </a:r>
          </a:p>
          <a:p>
            <a:pPr algn="just"/>
            <a:r>
              <a:rPr lang="ru-RU" sz="1400" dirty="0" smtClean="0"/>
              <a:t>- на праздниках и развлечениях</a:t>
            </a:r>
          </a:p>
          <a:p>
            <a:pPr algn="just"/>
            <a:r>
              <a:rPr lang="ru-RU" sz="1400" b="1" dirty="0" smtClean="0"/>
              <a:t>в </a:t>
            </a:r>
            <a:r>
              <a:rPr lang="ru-RU" sz="1400" b="1" dirty="0" smtClean="0"/>
              <a:t>семье ,дома</a:t>
            </a:r>
            <a:r>
              <a:rPr lang="ru-RU" sz="1400" dirty="0" smtClean="0"/>
              <a:t>: подбор музыкальных инструментов,</a:t>
            </a:r>
            <a:r>
              <a:rPr lang="en-US" sz="1400" dirty="0" smtClean="0"/>
              <a:t>CD</a:t>
            </a:r>
            <a:r>
              <a:rPr lang="ru-RU" sz="1400" dirty="0" smtClean="0"/>
              <a:t>-коллекция музыкальных произведений , посещение филармонии  и  видео с праздников и развлечений.</a:t>
            </a:r>
            <a:endParaRPr lang="ru-RU" sz="1400" dirty="0"/>
          </a:p>
        </p:txBody>
      </p:sp>
      <p:pic>
        <p:nvPicPr>
          <p:cNvPr id="6146" name="Picture 2" descr="C:\Documents and Settings\Алексей\Рабочий стол\Новая папка (2)\spit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99062" y="785794"/>
            <a:ext cx="4044938" cy="27000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newsflash/>
    <p:sndAc>
      <p:stSnd>
        <p:snd r:embed="rId2" name="chimes.wav" builtIn="1"/>
      </p:stSnd>
    </p:sndAc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Важнейшие условия  эффективности интеграции областей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28596" y="2357430"/>
            <a:ext cx="4040188" cy="659352"/>
          </a:xfrm>
        </p:spPr>
        <p:txBody>
          <a:bodyPr/>
          <a:lstStyle/>
          <a:p>
            <a:r>
              <a:rPr lang="ru-RU" dirty="0" smtClean="0"/>
              <a:t>Недопустимость звучания музыки, как фона для коллективной игры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86315" y="1857364"/>
            <a:ext cx="4357686" cy="1426367"/>
          </a:xfrm>
        </p:spPr>
        <p:txBody>
          <a:bodyPr>
            <a:normAutofit/>
          </a:bodyPr>
          <a:lstStyle/>
          <a:p>
            <a:r>
              <a:rPr lang="ru-RU" dirty="0" smtClean="0"/>
              <a:t>Соблюдение целей приоритетной области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0" y="2357430"/>
            <a:ext cx="71438" cy="348853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5122" name="Picture 2" descr="C:\Documents and Settings\Алексей\Рабочий стол\Новая папка (2)\1223660119_111111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500034" y="3357562"/>
            <a:ext cx="3936000" cy="2952000"/>
          </a:xfrm>
          <a:prstGeom prst="rect">
            <a:avLst/>
          </a:prstGeom>
          <a:noFill/>
        </p:spPr>
      </p:pic>
      <p:pic>
        <p:nvPicPr>
          <p:cNvPr id="5124" name="Picture 4" descr="C:\Documents and Settings\Алексей\Рабочий стол\Новая папка (2)\1324057118_zanyatie_po_matematike-podgotov_gr_2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14876" y="3357562"/>
            <a:ext cx="3984000" cy="29880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newsflash/>
    <p:sndAc>
      <p:stSnd>
        <p:snd r:embed="rId2" name="chimes.wav" builtIn="1"/>
      </p:stSnd>
    </p:sndAc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2224846"/>
          </a:xfrm>
        </p:spPr>
        <p:txBody>
          <a:bodyPr>
            <a:noAutofit/>
          </a:bodyPr>
          <a:lstStyle/>
          <a:p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До новых встреч с музыкой</a:t>
            </a:r>
            <a:endParaRPr lang="ru-RU" sz="7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0" name="Picture 2" descr="C:\Documents and Settings\Алексей\Рабочий стол\Новая папка (2)\wallpapers_69714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3643314"/>
            <a:ext cx="3857652" cy="3086122"/>
          </a:xfrm>
          <a:prstGeom prst="rect">
            <a:avLst/>
          </a:prstGeom>
          <a:noFill/>
        </p:spPr>
      </p:pic>
      <p:pic>
        <p:nvPicPr>
          <p:cNvPr id="7172" name="Picture 4" descr="C:\Documents and Settings\Алексей\Рабочий стол\Новая папка (2)\7861483_75a80d98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929322" y="2143116"/>
            <a:ext cx="2784087" cy="4572032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newsflash/>
    <p:sndAc>
      <p:stSnd>
        <p:snd r:embed="rId2" name="chimes.wav" builtIn="1"/>
      </p:stSnd>
    </p:sndAc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Алексей\Рабочий стол\Новая папка (2)\img-76538-45c48cce2e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34" y="1285860"/>
            <a:ext cx="8064572" cy="50400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newsflash/>
    <p:sndAc>
      <p:stSnd>
        <p:snd r:embed="rId2" name="chimes.wav" builtIn="1"/>
      </p:stSnd>
    </p:sndAc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здоровье</a:t>
            </a:r>
            <a:endParaRPr lang="ru-RU" sz="7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Здоровье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направлено на достижение целей охраны здоровья детей и формирования основы культуры здоровья через решение следующих задач: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сохранение и укрепление физического и психического здоровья детей;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воспитание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культурно-гигиенических навыков;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формирование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начальных представлений о здоровом образе жизни.</a:t>
            </a:r>
          </a:p>
          <a:p>
            <a:endParaRPr lang="ru-RU" dirty="0"/>
          </a:p>
        </p:txBody>
      </p:sp>
    </p:spTree>
  </p:cSld>
  <p:clrMapOvr>
    <a:masterClrMapping/>
  </p:clrMapOvr>
  <p:transition spd="slow">
    <p:newsflash/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Музыка и здоровье</a:t>
            </a:r>
            <a:endParaRPr lang="ru-RU" sz="7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785926"/>
            <a:ext cx="8258204" cy="2714644"/>
          </a:xfrm>
        </p:spPr>
        <p:txBody>
          <a:bodyPr>
            <a:normAutofit fontScale="62500" lnSpcReduction="20000"/>
          </a:bodyPr>
          <a:lstStyle/>
          <a:p>
            <a:r>
              <a:rPr lang="ru-RU" sz="3000" dirty="0" smtClean="0"/>
              <a:t> </a:t>
            </a:r>
            <a:r>
              <a:rPr lang="ru-RU" sz="3200" dirty="0" smtClean="0"/>
              <a:t>Польза пения и слушания музыки  для здоровья детей очевидна</a:t>
            </a:r>
          </a:p>
          <a:p>
            <a:r>
              <a:rPr lang="ru-RU" sz="3200" dirty="0" smtClean="0"/>
              <a:t> пение помогает развить слух и чувство ритма</a:t>
            </a:r>
          </a:p>
          <a:p>
            <a:r>
              <a:rPr lang="ru-RU" sz="3200" dirty="0" smtClean="0"/>
              <a:t> улучшает память и речь ребенка</a:t>
            </a:r>
          </a:p>
          <a:p>
            <a:r>
              <a:rPr lang="ru-RU" sz="3200" dirty="0" smtClean="0"/>
              <a:t>благотворно влияет на эмоциональную сферу детей</a:t>
            </a:r>
          </a:p>
          <a:p>
            <a:r>
              <a:rPr lang="ru-RU" sz="3200" dirty="0" smtClean="0"/>
              <a:t> Педагоги говорят, что те дети, которые регулярно занимаются пением, более спокойные и уравновешенные.</a:t>
            </a:r>
          </a:p>
          <a:p>
            <a:r>
              <a:rPr lang="ru-RU" sz="3200" dirty="0" smtClean="0"/>
              <a:t>Физкультминутки , музыкальные паузы способствуют оптимизации образовательной деятельности</a:t>
            </a:r>
            <a:endParaRPr lang="ru-RU" sz="3200" dirty="0"/>
          </a:p>
        </p:txBody>
      </p:sp>
      <p:pic>
        <p:nvPicPr>
          <p:cNvPr id="4" name="Picture 2" descr="C:\Documents and Settings\Алексей\Рабочий стол\Новая папка (2)\depositphotos_3426858-Colorful-music-background.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472" y="4143380"/>
            <a:ext cx="2304000" cy="2304000"/>
          </a:xfrm>
          <a:prstGeom prst="rect">
            <a:avLst/>
          </a:prstGeom>
          <a:noFill/>
        </p:spPr>
      </p:pic>
      <p:pic>
        <p:nvPicPr>
          <p:cNvPr id="1026" name="Picture 2" descr="C:\Documents and Settings\Алексей\Рабочий стол\Новая папка (2)\3110835_large.jpe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572132" y="4143380"/>
            <a:ext cx="3224864" cy="2304000"/>
          </a:xfrm>
          <a:prstGeom prst="rect">
            <a:avLst/>
          </a:prstGeom>
          <a:noFill/>
        </p:spPr>
      </p:pic>
      <p:pic>
        <p:nvPicPr>
          <p:cNvPr id="5" name="Picture 2" descr="C:\Documents and Settings\Алексей\Рабочий стол\Новая папка (2)\studiya_obyavlyaet_nabor_detey_4_7_let_na_otdelenie_estradnogo_vokala_27167181_1_F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428992" y="4143380"/>
            <a:ext cx="1584000" cy="23040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newsflash/>
    <p:sndAc>
      <p:stSnd>
        <p:snd r:embed="rId2" name="chimes.wav" builtIn="1"/>
      </p:stSnd>
    </p:sndAc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Физическая культура</a:t>
            </a:r>
            <a:endParaRPr lang="ru-RU" sz="6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Физическая культура направлена на </a:t>
            </a:r>
            <a:r>
              <a:rPr lang="ru-RU" dirty="0" smtClean="0"/>
              <a:t>достижение целей формирования у детей интереса и ценностного отношения к занятиям физической культурой, гармоничное физическое развитие через решение следующих специфических задач:</a:t>
            </a:r>
          </a:p>
          <a:p>
            <a:r>
              <a:rPr lang="ru-RU" dirty="0" smtClean="0"/>
              <a:t>развитие </a:t>
            </a:r>
            <a:r>
              <a:rPr lang="ru-RU" dirty="0" smtClean="0"/>
              <a:t>физических качеств (скоростных, силовых, гибкости, выносливости и координации);</a:t>
            </a:r>
          </a:p>
          <a:p>
            <a:r>
              <a:rPr lang="ru-RU" dirty="0" smtClean="0"/>
              <a:t>накопление </a:t>
            </a:r>
            <a:r>
              <a:rPr lang="ru-RU" dirty="0" smtClean="0"/>
              <a:t>и обогащение двигательного опыта детей (овладение основными движениями);</a:t>
            </a:r>
          </a:p>
          <a:p>
            <a:r>
              <a:rPr lang="ru-RU" dirty="0" smtClean="0"/>
              <a:t>формирование </a:t>
            </a:r>
            <a:r>
              <a:rPr lang="ru-RU" dirty="0" smtClean="0"/>
              <a:t>у воспитанников потребности в двигательной активности и физическом совершенствовании.</a:t>
            </a:r>
          </a:p>
          <a:p>
            <a:endParaRPr lang="ru-RU" dirty="0"/>
          </a:p>
        </p:txBody>
      </p:sp>
    </p:spTree>
  </p:cSld>
  <p:clrMapOvr>
    <a:masterClrMapping/>
  </p:clrMapOvr>
  <p:transition spd="slow">
    <p:newsflash/>
    <p:sndAc>
      <p:stSnd>
        <p:snd r:embed="rId3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928670"/>
            <a:ext cx="8229600" cy="1214446"/>
          </a:xfrm>
        </p:spPr>
        <p:txBody>
          <a:bodyPr>
            <a:noAutofit/>
          </a:bodyPr>
          <a:lstStyle/>
          <a:p>
            <a:pPr algn="ctr"/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Музыка и физическая культура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Documents and Settings\Алексей\Рабочий стол\Новая папка (2)\_skv1450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14678" y="4429132"/>
            <a:ext cx="3048000" cy="2039112"/>
          </a:xfrm>
          <a:prstGeom prst="rect">
            <a:avLst/>
          </a:prstGeom>
          <a:noFill/>
        </p:spPr>
      </p:pic>
      <p:pic>
        <p:nvPicPr>
          <p:cNvPr id="2051" name="Picture 3" descr="C:\Documents and Settings\Алексей\Рабочий стол\Новая папка (2)\b9d3fbeae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072330" y="4143380"/>
            <a:ext cx="1524000" cy="2286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285720" y="2214554"/>
            <a:ext cx="800105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создает благоприятный эмоциональный настрой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помогает соблюдать темп выполнения физических упражнений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способствует ритмичному и адекватному дыханию</a:t>
            </a:r>
          </a:p>
          <a:p>
            <a:endParaRPr lang="ru-RU" sz="2400" dirty="0" smtClean="0"/>
          </a:p>
        </p:txBody>
      </p:sp>
      <p:pic>
        <p:nvPicPr>
          <p:cNvPr id="1026" name="Picture 2" descr="C:\Documents and Settings\Алексей\Рабочий стол\Новая папка (2)\depositphotos_3426858-Colorful-music-background.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85720" y="4143380"/>
            <a:ext cx="2304000" cy="23040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newsflash/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Социализация</a:t>
            </a:r>
            <a:endParaRPr lang="ru-RU" sz="7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Социализация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направлена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 достижение целей освоения первоначальных представлений социального характера и включения детей в систему социальных отношений через решение следующих задач: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развитие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игровой деятельности детей;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приобщение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 элементарным общепринятым нормам и правилам взаимоотношения со сверстниками и взрослыми (в том числе моральным);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формирование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гендерной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семейной, гражданской принадлежности, патриотических чувств, чувства принадлежности к мировому сообществу.</a:t>
            </a:r>
          </a:p>
          <a:p>
            <a:endParaRPr lang="ru-RU" dirty="0"/>
          </a:p>
        </p:txBody>
      </p:sp>
    </p:spTree>
  </p:cSld>
  <p:clrMapOvr>
    <a:masterClrMapping/>
  </p:clrMapOvr>
  <p:transition spd="slow">
    <p:newsflash/>
    <p:sndAc>
      <p:stSnd>
        <p:snd r:embed="rId2" name="chimes.wav" builtIn="1"/>
      </p:stSnd>
    </p:sndAc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Музыка и </a:t>
            </a:r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социализация</a:t>
            </a:r>
            <a:endParaRPr lang="ru-RU" sz="6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935480"/>
            <a:ext cx="8572560" cy="2636528"/>
          </a:xfrm>
        </p:spPr>
        <p:txBody>
          <a:bodyPr>
            <a:normAutofit fontScale="55000" lnSpcReduction="20000"/>
          </a:bodyPr>
          <a:lstStyle/>
          <a:p>
            <a:r>
              <a:rPr lang="ru-RU" sz="3400" dirty="0" smtClean="0"/>
              <a:t>развитие игровой деятельности </a:t>
            </a:r>
          </a:p>
          <a:p>
            <a:r>
              <a:rPr lang="ru-RU" sz="3400" dirty="0" smtClean="0"/>
              <a:t>формирование </a:t>
            </a:r>
            <a:r>
              <a:rPr lang="ru-RU" sz="3400" dirty="0" smtClean="0"/>
              <a:t>-   </a:t>
            </a:r>
            <a:r>
              <a:rPr lang="ru-RU" sz="3400" dirty="0" err="1" smtClean="0"/>
              <a:t>гендерной</a:t>
            </a:r>
            <a:endParaRPr lang="ru-RU" sz="3400" dirty="0" smtClean="0"/>
          </a:p>
          <a:p>
            <a:r>
              <a:rPr lang="ru-RU" sz="3400" dirty="0" smtClean="0"/>
              <a:t>                                -семейной</a:t>
            </a:r>
            <a:endParaRPr lang="ru-RU" sz="3400" dirty="0" smtClean="0"/>
          </a:p>
          <a:p>
            <a:r>
              <a:rPr lang="ru-RU" sz="3400" dirty="0" smtClean="0"/>
              <a:t>                             </a:t>
            </a:r>
            <a:r>
              <a:rPr lang="ru-RU" sz="3400" dirty="0" smtClean="0"/>
              <a:t>   </a:t>
            </a:r>
            <a:r>
              <a:rPr lang="ru-RU" sz="3400" dirty="0" smtClean="0"/>
              <a:t>- гражданской принадлежности</a:t>
            </a:r>
          </a:p>
          <a:p>
            <a:r>
              <a:rPr lang="ru-RU" sz="3400" dirty="0" smtClean="0"/>
              <a:t>патриотических чувств, чувства принадлежности к мировому сообществу</a:t>
            </a:r>
          </a:p>
          <a:p>
            <a:r>
              <a:rPr lang="ru-RU" sz="3400" dirty="0" err="1" smtClean="0"/>
              <a:t>Эмпатия</a:t>
            </a:r>
            <a:endParaRPr lang="ru-RU" sz="3400" dirty="0" smtClean="0"/>
          </a:p>
          <a:p>
            <a:r>
              <a:rPr lang="ru-RU" sz="3400" dirty="0" smtClean="0"/>
              <a:t>формирование представлений о музыкальной культуре </a:t>
            </a:r>
            <a:r>
              <a:rPr lang="ru-RU" sz="3400" dirty="0" smtClean="0"/>
              <a:t> и </a:t>
            </a:r>
            <a:r>
              <a:rPr lang="ru-RU" sz="3400" dirty="0" smtClean="0"/>
              <a:t>музыкальном искусстве </a:t>
            </a:r>
          </a:p>
          <a:p>
            <a:endParaRPr lang="ru-RU" dirty="0"/>
          </a:p>
        </p:txBody>
      </p:sp>
      <p:pic>
        <p:nvPicPr>
          <p:cNvPr id="4" name="Picture 2" descr="C:\Documents and Settings\Алексей\Рабочий стол\Новая папка (2)\depositphotos_3426858-Colorful-music-background.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596" y="4214818"/>
            <a:ext cx="2304000" cy="2304000"/>
          </a:xfrm>
          <a:prstGeom prst="rect">
            <a:avLst/>
          </a:prstGeom>
          <a:noFill/>
        </p:spPr>
      </p:pic>
      <p:pic>
        <p:nvPicPr>
          <p:cNvPr id="2050" name="Picture 2" descr="C:\Documents and Settings\Алексей\Рабочий стол\Новая папка (2)\4b4b99a74a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143504" y="4214818"/>
            <a:ext cx="3459766" cy="2304000"/>
          </a:xfrm>
          <a:prstGeom prst="rect">
            <a:avLst/>
          </a:prstGeom>
          <a:noFill/>
        </p:spPr>
      </p:pic>
      <p:pic>
        <p:nvPicPr>
          <p:cNvPr id="5" name="Picture 2" descr="C:\Documents and Settings\Алексей\Рабочий стол\Новая папка (2)\dsc05537_400_auto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071802" y="4214818"/>
            <a:ext cx="1729072" cy="23040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newsflash/>
    <p:sndAc>
      <p:stSnd>
        <p:snd r:embed="rId2" name="chimes.wav" builtIn="1"/>
      </p:stSnd>
    </p:sndAc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28604"/>
            <a:ext cx="8229600" cy="1285884"/>
          </a:xfrm>
        </p:spPr>
        <p:txBody>
          <a:bodyPr>
            <a:normAutofit/>
          </a:bodyPr>
          <a:lstStyle/>
          <a:p>
            <a:pPr algn="ctr"/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ТРУД</a:t>
            </a:r>
            <a:endParaRPr lang="ru-RU" sz="7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928802"/>
            <a:ext cx="8429684" cy="4357718"/>
          </a:xfrm>
        </p:spPr>
        <p:txBody>
          <a:bodyPr>
            <a:no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Трудовое воспитание направлено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 достижение цели формирования положительного отношения к труду через решение следующих задач: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развитие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трудовой деятельности;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воспитание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ценностного отношения к собственному труду, труду других людей и его результатам;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формирование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первичных представлений о труде взрослых, его роли в обществе и жизни каждого человека.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newsflash/>
    <p:sndAc>
      <p:stSnd>
        <p:snd r:embed="rId2" name="chimes.wav" builtIn="1"/>
      </p:stSnd>
    </p:sndAc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Литейная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400</TotalTime>
  <Words>906</Words>
  <PresentationFormat>Экран (4:3)</PresentationFormat>
  <Paragraphs>132</Paragraphs>
  <Slides>25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Поток</vt:lpstr>
      <vt:lpstr>Роль музыки в повседневной жизни ребенка</vt:lpstr>
      <vt:lpstr>МУЗЫКА</vt:lpstr>
      <vt:lpstr>здоровье</vt:lpstr>
      <vt:lpstr>Музыка и здоровье</vt:lpstr>
      <vt:lpstr>Физическая культура</vt:lpstr>
      <vt:lpstr>Музыка и физическая культура</vt:lpstr>
      <vt:lpstr>Социализация</vt:lpstr>
      <vt:lpstr>Музыка и социализация</vt:lpstr>
      <vt:lpstr>ТРУД</vt:lpstr>
      <vt:lpstr>Нам песня строить и жить помогает!(труд и музыка)</vt:lpstr>
      <vt:lpstr>Познание</vt:lpstr>
      <vt:lpstr>Познание и музыка</vt:lpstr>
      <vt:lpstr>Коммуникация</vt:lpstr>
      <vt:lpstr>Развитию связной речи , как навыка общения способствуют</vt:lpstr>
      <vt:lpstr>Чтение художественной литературы</vt:lpstr>
      <vt:lpstr>Чтение художественной литературы и музыка</vt:lpstr>
      <vt:lpstr>Художественное творчество</vt:lpstr>
      <vt:lpstr>Художественное творчество (Рисование , лепка, аппликация)</vt:lpstr>
      <vt:lpstr>Безопасность</vt:lpstr>
      <vt:lpstr>Безопасность  и музыка</vt:lpstr>
      <vt:lpstr>Музыка  в семье  ,    в самостоятельной деятельности и режимных моментах в ДОУ</vt:lpstr>
      <vt:lpstr>Музыка</vt:lpstr>
      <vt:lpstr>Важнейшие условия  эффективности интеграции областей</vt:lpstr>
      <vt:lpstr>До новых встреч с музыкой</vt:lpstr>
      <vt:lpstr>Слайд 25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Интеграция областей</dc:title>
  <cp:lastModifiedBy>1</cp:lastModifiedBy>
  <cp:revision>57</cp:revision>
  <dcterms:modified xsi:type="dcterms:W3CDTF">2015-04-24T17:26:57Z</dcterms:modified>
</cp:coreProperties>
</file>