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FF1EC-55DD-4D5F-B040-AAAD56A3D48C}" type="doc">
      <dgm:prSet loTypeId="urn:microsoft.com/office/officeart/2005/8/layout/list1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BAB87A5-AB08-43CC-B39F-59534AF7927F}">
      <dgm:prSet phldrT="[Текст]" custT="1"/>
      <dgm:spPr/>
      <dgm:t>
        <a:bodyPr/>
        <a:lstStyle/>
        <a:p>
          <a:r>
            <a:rPr lang="ru-RU" sz="2000" b="1" u="sng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МУЗЫКАЛЬНЫЕ ЗАНЯТИЯ, </a:t>
          </a:r>
        </a:p>
        <a:p>
          <a:r>
            <a:rPr lang="ru-RU" sz="2000" b="1" u="sng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Метод театрализации</a:t>
          </a:r>
          <a:endParaRPr lang="ru-RU" sz="2000" b="1" cap="none" spc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AEFC38A9-9270-4301-900E-6F85EEEC84C2}" type="parTrans" cxnId="{37B1AD79-56D0-4FE5-AD69-457217C42CFC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2F19487B-8394-49E8-AE1A-A5F9FBA0DD98}" type="sibTrans" cxnId="{37B1AD79-56D0-4FE5-AD69-457217C42CFC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E082121A-789F-4807-AA2F-73F770DC8CB8}">
      <dgm:prSet phldrT="[Текст]" custT="1"/>
      <dgm:spPr/>
      <dgm:t>
        <a:bodyPr/>
        <a:lstStyle/>
        <a:p>
          <a:r>
            <a:rPr lang="ru-RU" sz="2000" b="1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ВЗАИМОДЕЙСТВИЕ СО СПЕЦИАЛИСТАМИ (психолог, логопед)</a:t>
          </a:r>
        </a:p>
      </dgm:t>
    </dgm:pt>
    <dgm:pt modelId="{EDDD4277-DF49-4ACE-A09F-1D91076CF81F}" type="parTrans" cxnId="{42B10C4C-6A82-4EFD-9500-F370AEB6EA16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0E6A98F6-53D8-44A0-951F-DA31D8102639}" type="sibTrans" cxnId="{42B10C4C-6A82-4EFD-9500-F370AEB6EA16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DDE0EDAB-5AF5-476E-A968-4836E4C72A18}">
      <dgm:prSet phldrT="[Текст]" custT="1"/>
      <dgm:spPr/>
      <dgm:t>
        <a:bodyPr/>
        <a:lstStyle/>
        <a:p>
          <a:r>
            <a:rPr lang="ru-RU" sz="2000" b="1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ИНТЕГРАЦИЯ  областей</a:t>
          </a:r>
        </a:p>
      </dgm:t>
    </dgm:pt>
    <dgm:pt modelId="{814EA351-4FF5-4F55-93CD-28A8A96DED50}" type="parTrans" cxnId="{17A32681-071F-4F67-993B-7B533E38650E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72AB69D5-341C-4BF0-8C72-F9283695C6EC}" type="sibTrans" cxnId="{17A32681-071F-4F67-993B-7B533E38650E}">
      <dgm:prSet/>
      <dgm:spPr/>
      <dgm:t>
        <a:bodyPr/>
        <a:lstStyle/>
        <a:p>
          <a:endParaRPr lang="ru-RU" b="1" cap="none" spc="0">
            <a:ln w="19050">
              <a:solidFill>
                <a:schemeClr val="tx2">
                  <a:tint val="1000"/>
                </a:schemeClr>
              </a:solidFill>
              <a:prstDash val="solid"/>
            </a:ln>
            <a:solidFill>
              <a:schemeClr val="accent3"/>
            </a:solidFill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</a:endParaRPr>
        </a:p>
      </dgm:t>
    </dgm:pt>
    <dgm:pt modelId="{1020B17C-9B22-4BE8-819E-413C4ACD7128}" type="pres">
      <dgm:prSet presAssocID="{D0CFF1EC-55DD-4D5F-B040-AAAD56A3D48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D1B27F-4188-41AE-B7B7-86E226AEFCA5}" type="pres">
      <dgm:prSet presAssocID="{6BAB87A5-AB08-43CC-B39F-59534AF7927F}" presName="parentLin" presStyleCnt="0"/>
      <dgm:spPr/>
    </dgm:pt>
    <dgm:pt modelId="{0BA3BC78-405A-4AFA-A40A-7DCA9DFD90AA}" type="pres">
      <dgm:prSet presAssocID="{6BAB87A5-AB08-43CC-B39F-59534AF7927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ABFD366-4D1C-4D34-8556-FA8B548F584E}" type="pres">
      <dgm:prSet presAssocID="{6BAB87A5-AB08-43CC-B39F-59534AF7927F}" presName="parentText" presStyleLbl="node1" presStyleIdx="0" presStyleCnt="3" custScaleX="128613" custScaleY="6587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1C12E-1127-45DF-B6B3-9FA4A2EC144F}" type="pres">
      <dgm:prSet presAssocID="{6BAB87A5-AB08-43CC-B39F-59534AF7927F}" presName="negativeSpace" presStyleCnt="0"/>
      <dgm:spPr/>
    </dgm:pt>
    <dgm:pt modelId="{DACED2FF-882C-41FF-A284-96BF1F82E832}" type="pres">
      <dgm:prSet presAssocID="{6BAB87A5-AB08-43CC-B39F-59534AF7927F}" presName="childText" presStyleLbl="conFgAcc1" presStyleIdx="0" presStyleCnt="3" custLinFactNeighborY="29398">
        <dgm:presLayoutVars>
          <dgm:bulletEnabled val="1"/>
        </dgm:presLayoutVars>
      </dgm:prSet>
      <dgm:spPr/>
    </dgm:pt>
    <dgm:pt modelId="{94BB2781-FF16-42F7-BA80-3BBC03737D3A}" type="pres">
      <dgm:prSet presAssocID="{2F19487B-8394-49E8-AE1A-A5F9FBA0DD98}" presName="spaceBetweenRectangles" presStyleCnt="0"/>
      <dgm:spPr/>
    </dgm:pt>
    <dgm:pt modelId="{536ADF79-0865-4F35-A48C-8172A51F1F50}" type="pres">
      <dgm:prSet presAssocID="{E082121A-789F-4807-AA2F-73F770DC8CB8}" presName="parentLin" presStyleCnt="0"/>
      <dgm:spPr/>
    </dgm:pt>
    <dgm:pt modelId="{999ED3CF-6CDC-44A2-946F-2B44A0638624}" type="pres">
      <dgm:prSet presAssocID="{E082121A-789F-4807-AA2F-73F770DC8CB8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6986AE44-38E8-465B-834D-47FCDF5D462F}" type="pres">
      <dgm:prSet presAssocID="{E082121A-789F-4807-AA2F-73F770DC8CB8}" presName="parentText" presStyleLbl="node1" presStyleIdx="1" presStyleCnt="3" custScaleX="130879" custScaleY="65890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A119B-13C8-4AFC-896E-0933CEA0944B}" type="pres">
      <dgm:prSet presAssocID="{E082121A-789F-4807-AA2F-73F770DC8CB8}" presName="negativeSpace" presStyleCnt="0"/>
      <dgm:spPr/>
    </dgm:pt>
    <dgm:pt modelId="{A6126B57-6748-407E-9A6A-4D44E1ADCB41}" type="pres">
      <dgm:prSet presAssocID="{E082121A-789F-4807-AA2F-73F770DC8CB8}" presName="childText" presStyleLbl="conFgAcc1" presStyleIdx="1" presStyleCnt="3">
        <dgm:presLayoutVars>
          <dgm:bulletEnabled val="1"/>
        </dgm:presLayoutVars>
      </dgm:prSet>
      <dgm:spPr/>
    </dgm:pt>
    <dgm:pt modelId="{02699B04-19BD-48CB-B3EC-CEB8AB2263F1}" type="pres">
      <dgm:prSet presAssocID="{0E6A98F6-53D8-44A0-951F-DA31D8102639}" presName="spaceBetweenRectangles" presStyleCnt="0"/>
      <dgm:spPr/>
    </dgm:pt>
    <dgm:pt modelId="{381FE595-F36E-42F2-BBFE-431E149F4DAA}" type="pres">
      <dgm:prSet presAssocID="{DDE0EDAB-5AF5-476E-A968-4836E4C72A18}" presName="parentLin" presStyleCnt="0"/>
      <dgm:spPr/>
    </dgm:pt>
    <dgm:pt modelId="{781B8DAE-59D9-4A89-8C10-0EF65FFCFAEB}" type="pres">
      <dgm:prSet presAssocID="{DDE0EDAB-5AF5-476E-A968-4836E4C72A1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660907D-190F-4938-9292-A334AB6214B1}" type="pres">
      <dgm:prSet presAssocID="{DDE0EDAB-5AF5-476E-A968-4836E4C72A18}" presName="parentText" presStyleLbl="node1" presStyleIdx="2" presStyleCnt="3" custScaleX="128867" custScaleY="6323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4F827-77E3-4D32-919D-E8C0997372C1}" type="pres">
      <dgm:prSet presAssocID="{DDE0EDAB-5AF5-476E-A968-4836E4C72A18}" presName="negativeSpace" presStyleCnt="0"/>
      <dgm:spPr/>
    </dgm:pt>
    <dgm:pt modelId="{5B3C8249-F2A7-476E-BEBA-74E097E50882}" type="pres">
      <dgm:prSet presAssocID="{DDE0EDAB-5AF5-476E-A968-4836E4C72A1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7B1AD79-56D0-4FE5-AD69-457217C42CFC}" srcId="{D0CFF1EC-55DD-4D5F-B040-AAAD56A3D48C}" destId="{6BAB87A5-AB08-43CC-B39F-59534AF7927F}" srcOrd="0" destOrd="0" parTransId="{AEFC38A9-9270-4301-900E-6F85EEEC84C2}" sibTransId="{2F19487B-8394-49E8-AE1A-A5F9FBA0DD98}"/>
    <dgm:cxn modelId="{265108A9-9B62-4DBF-9985-AA510D138048}" type="presOf" srcId="{E082121A-789F-4807-AA2F-73F770DC8CB8}" destId="{6986AE44-38E8-465B-834D-47FCDF5D462F}" srcOrd="1" destOrd="0" presId="urn:microsoft.com/office/officeart/2005/8/layout/list1"/>
    <dgm:cxn modelId="{DF9492F0-596D-426A-9503-64876702FA2D}" type="presOf" srcId="{6BAB87A5-AB08-43CC-B39F-59534AF7927F}" destId="{0BA3BC78-405A-4AFA-A40A-7DCA9DFD90AA}" srcOrd="0" destOrd="0" presId="urn:microsoft.com/office/officeart/2005/8/layout/list1"/>
    <dgm:cxn modelId="{17A32681-071F-4F67-993B-7B533E38650E}" srcId="{D0CFF1EC-55DD-4D5F-B040-AAAD56A3D48C}" destId="{DDE0EDAB-5AF5-476E-A968-4836E4C72A18}" srcOrd="2" destOrd="0" parTransId="{814EA351-4FF5-4F55-93CD-28A8A96DED50}" sibTransId="{72AB69D5-341C-4BF0-8C72-F9283695C6EC}"/>
    <dgm:cxn modelId="{42B10C4C-6A82-4EFD-9500-F370AEB6EA16}" srcId="{D0CFF1EC-55DD-4D5F-B040-AAAD56A3D48C}" destId="{E082121A-789F-4807-AA2F-73F770DC8CB8}" srcOrd="1" destOrd="0" parTransId="{EDDD4277-DF49-4ACE-A09F-1D91076CF81F}" sibTransId="{0E6A98F6-53D8-44A0-951F-DA31D8102639}"/>
    <dgm:cxn modelId="{A2B59CAB-3315-4298-A2CD-C8E2D6D34A24}" type="presOf" srcId="{DDE0EDAB-5AF5-476E-A968-4836E4C72A18}" destId="{781B8DAE-59D9-4A89-8C10-0EF65FFCFAEB}" srcOrd="0" destOrd="0" presId="urn:microsoft.com/office/officeart/2005/8/layout/list1"/>
    <dgm:cxn modelId="{21DE9881-4974-44B2-9294-E154ED86EC72}" type="presOf" srcId="{DDE0EDAB-5AF5-476E-A968-4836E4C72A18}" destId="{4660907D-190F-4938-9292-A334AB6214B1}" srcOrd="1" destOrd="0" presId="urn:microsoft.com/office/officeart/2005/8/layout/list1"/>
    <dgm:cxn modelId="{0541B24B-AD0B-4F6A-80F4-E4B8E117958A}" type="presOf" srcId="{E082121A-789F-4807-AA2F-73F770DC8CB8}" destId="{999ED3CF-6CDC-44A2-946F-2B44A0638624}" srcOrd="0" destOrd="0" presId="urn:microsoft.com/office/officeart/2005/8/layout/list1"/>
    <dgm:cxn modelId="{D60EB520-190C-4E7E-A734-9F9EFEBE8EB6}" type="presOf" srcId="{D0CFF1EC-55DD-4D5F-B040-AAAD56A3D48C}" destId="{1020B17C-9B22-4BE8-819E-413C4ACD7128}" srcOrd="0" destOrd="0" presId="urn:microsoft.com/office/officeart/2005/8/layout/list1"/>
    <dgm:cxn modelId="{F052D3A3-5C4B-4DD9-9BB6-6D8D59F3EDBB}" type="presOf" srcId="{6BAB87A5-AB08-43CC-B39F-59534AF7927F}" destId="{3ABFD366-4D1C-4D34-8556-FA8B548F584E}" srcOrd="1" destOrd="0" presId="urn:microsoft.com/office/officeart/2005/8/layout/list1"/>
    <dgm:cxn modelId="{FD773D44-21B0-4E54-B64D-8D09992A3E75}" type="presParOf" srcId="{1020B17C-9B22-4BE8-819E-413C4ACD7128}" destId="{53D1B27F-4188-41AE-B7B7-86E226AEFCA5}" srcOrd="0" destOrd="0" presId="urn:microsoft.com/office/officeart/2005/8/layout/list1"/>
    <dgm:cxn modelId="{966AE5FC-3A4A-48DB-9D4A-8230FC30FA57}" type="presParOf" srcId="{53D1B27F-4188-41AE-B7B7-86E226AEFCA5}" destId="{0BA3BC78-405A-4AFA-A40A-7DCA9DFD90AA}" srcOrd="0" destOrd="0" presId="urn:microsoft.com/office/officeart/2005/8/layout/list1"/>
    <dgm:cxn modelId="{F50096EB-E538-4AC6-ADD4-1D9CFC1C3080}" type="presParOf" srcId="{53D1B27F-4188-41AE-B7B7-86E226AEFCA5}" destId="{3ABFD366-4D1C-4D34-8556-FA8B548F584E}" srcOrd="1" destOrd="0" presId="urn:microsoft.com/office/officeart/2005/8/layout/list1"/>
    <dgm:cxn modelId="{D37690D3-0741-4ECC-B5DB-D4EA1830B56C}" type="presParOf" srcId="{1020B17C-9B22-4BE8-819E-413C4ACD7128}" destId="{B8B1C12E-1127-45DF-B6B3-9FA4A2EC144F}" srcOrd="1" destOrd="0" presId="urn:microsoft.com/office/officeart/2005/8/layout/list1"/>
    <dgm:cxn modelId="{BD69953D-50C6-4AA3-93D6-09816A8AB32E}" type="presParOf" srcId="{1020B17C-9B22-4BE8-819E-413C4ACD7128}" destId="{DACED2FF-882C-41FF-A284-96BF1F82E832}" srcOrd="2" destOrd="0" presId="urn:microsoft.com/office/officeart/2005/8/layout/list1"/>
    <dgm:cxn modelId="{A4FFE342-E10D-4C3B-A514-970D8E8CF0E2}" type="presParOf" srcId="{1020B17C-9B22-4BE8-819E-413C4ACD7128}" destId="{94BB2781-FF16-42F7-BA80-3BBC03737D3A}" srcOrd="3" destOrd="0" presId="urn:microsoft.com/office/officeart/2005/8/layout/list1"/>
    <dgm:cxn modelId="{6909403C-DE3C-4283-B5F8-6E9A6489BA9C}" type="presParOf" srcId="{1020B17C-9B22-4BE8-819E-413C4ACD7128}" destId="{536ADF79-0865-4F35-A48C-8172A51F1F50}" srcOrd="4" destOrd="0" presId="urn:microsoft.com/office/officeart/2005/8/layout/list1"/>
    <dgm:cxn modelId="{229B2037-86C5-4A68-9568-F9918DA32915}" type="presParOf" srcId="{536ADF79-0865-4F35-A48C-8172A51F1F50}" destId="{999ED3CF-6CDC-44A2-946F-2B44A0638624}" srcOrd="0" destOrd="0" presId="urn:microsoft.com/office/officeart/2005/8/layout/list1"/>
    <dgm:cxn modelId="{39CD68EB-F747-48D1-8F76-5BC3318ECC4F}" type="presParOf" srcId="{536ADF79-0865-4F35-A48C-8172A51F1F50}" destId="{6986AE44-38E8-465B-834D-47FCDF5D462F}" srcOrd="1" destOrd="0" presId="urn:microsoft.com/office/officeart/2005/8/layout/list1"/>
    <dgm:cxn modelId="{20570BD0-589A-4D7C-BF8F-2EE981E19849}" type="presParOf" srcId="{1020B17C-9B22-4BE8-819E-413C4ACD7128}" destId="{C5DA119B-13C8-4AFC-896E-0933CEA0944B}" srcOrd="5" destOrd="0" presId="urn:microsoft.com/office/officeart/2005/8/layout/list1"/>
    <dgm:cxn modelId="{87D7ADA3-624D-4DF2-B024-8F6E4E20A27C}" type="presParOf" srcId="{1020B17C-9B22-4BE8-819E-413C4ACD7128}" destId="{A6126B57-6748-407E-9A6A-4D44E1ADCB41}" srcOrd="6" destOrd="0" presId="urn:microsoft.com/office/officeart/2005/8/layout/list1"/>
    <dgm:cxn modelId="{1647B915-79A3-4277-A406-239F510BBE31}" type="presParOf" srcId="{1020B17C-9B22-4BE8-819E-413C4ACD7128}" destId="{02699B04-19BD-48CB-B3EC-CEB8AB2263F1}" srcOrd="7" destOrd="0" presId="urn:microsoft.com/office/officeart/2005/8/layout/list1"/>
    <dgm:cxn modelId="{1EA863F5-AC38-4093-9BBF-1CB9C01C31E9}" type="presParOf" srcId="{1020B17C-9B22-4BE8-819E-413C4ACD7128}" destId="{381FE595-F36E-42F2-BBFE-431E149F4DAA}" srcOrd="8" destOrd="0" presId="urn:microsoft.com/office/officeart/2005/8/layout/list1"/>
    <dgm:cxn modelId="{609178FF-B70C-4865-826C-891CAE6C6503}" type="presParOf" srcId="{381FE595-F36E-42F2-BBFE-431E149F4DAA}" destId="{781B8DAE-59D9-4A89-8C10-0EF65FFCFAEB}" srcOrd="0" destOrd="0" presId="urn:microsoft.com/office/officeart/2005/8/layout/list1"/>
    <dgm:cxn modelId="{05F09E16-B4C4-4317-BA3A-34D7DD30C89B}" type="presParOf" srcId="{381FE595-F36E-42F2-BBFE-431E149F4DAA}" destId="{4660907D-190F-4938-9292-A334AB6214B1}" srcOrd="1" destOrd="0" presId="urn:microsoft.com/office/officeart/2005/8/layout/list1"/>
    <dgm:cxn modelId="{EA2F26BF-9A09-4EA3-8287-FA8D8559D6D8}" type="presParOf" srcId="{1020B17C-9B22-4BE8-819E-413C4ACD7128}" destId="{E2E4F827-77E3-4D32-919D-E8C0997372C1}" srcOrd="9" destOrd="0" presId="urn:microsoft.com/office/officeart/2005/8/layout/list1"/>
    <dgm:cxn modelId="{7C43B23F-C174-4A0D-A60D-B90EEF185E29}" type="presParOf" srcId="{1020B17C-9B22-4BE8-819E-413C4ACD7128}" destId="{5B3C8249-F2A7-476E-BEBA-74E097E50882}" srcOrd="10" destOrd="0" presId="urn:microsoft.com/office/officeart/2005/8/layout/list1"/>
  </dgm:cxnLst>
  <dgm:bg>
    <a:effectLst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CED2FF-882C-41FF-A284-96BF1F82E832}">
      <dsp:nvSpPr>
        <dsp:cNvPr id="0" name=""/>
        <dsp:cNvSpPr/>
      </dsp:nvSpPr>
      <dsp:spPr>
        <a:xfrm>
          <a:off x="0" y="1369811"/>
          <a:ext cx="8229600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ABFD366-4D1C-4D34-8556-FA8B548F584E}">
      <dsp:nvSpPr>
        <dsp:cNvPr id="0" name=""/>
        <dsp:cNvSpPr/>
      </dsp:nvSpPr>
      <dsp:spPr>
        <a:xfrm>
          <a:off x="411078" y="100749"/>
          <a:ext cx="7401799" cy="136126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МУЗЫКАЛЬНЫЕ ЗАНЯТИЯ,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Метод театрализации</a:t>
          </a:r>
          <a:endParaRPr lang="ru-RU" sz="2000" b="1" kern="1200" cap="none" spc="0">
            <a:ln w="19050">
              <a:prstDash val="solid"/>
            </a:ln>
            <a:effectLst>
              <a:outerShdw blurRad="50000" dist="50800" dir="7500000" algn="tl">
                <a:srgbClr val="000000">
                  <a:shade val="5000"/>
                  <a:alpha val="35000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77530" y="167201"/>
        <a:ext cx="7268895" cy="1228365"/>
      </dsp:txXfrm>
    </dsp:sp>
    <dsp:sp modelId="{A6126B57-6748-407E-9A6A-4D44E1ADCB41}">
      <dsp:nvSpPr>
        <dsp:cNvPr id="0" name=""/>
        <dsp:cNvSpPr/>
      </dsp:nvSpPr>
      <dsp:spPr>
        <a:xfrm>
          <a:off x="0" y="2831146"/>
          <a:ext cx="8229600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18568"/>
              <a:satOff val="135"/>
              <a:lumOff val="-323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86AE44-38E8-465B-834D-47FCDF5D462F}">
      <dsp:nvSpPr>
        <dsp:cNvPr id="0" name=""/>
        <dsp:cNvSpPr/>
      </dsp:nvSpPr>
      <dsp:spPr>
        <a:xfrm>
          <a:off x="411078" y="1572899"/>
          <a:ext cx="7532209" cy="1361567"/>
        </a:xfrm>
        <a:prstGeom prst="roundRect">
          <a:avLst/>
        </a:prstGeom>
        <a:gradFill rotWithShape="0">
          <a:gsLst>
            <a:gs pos="0">
              <a:schemeClr val="accent5">
                <a:hueOff val="-918568"/>
                <a:satOff val="135"/>
                <a:lumOff val="-3236"/>
                <a:alphaOff val="0"/>
                <a:shade val="51000"/>
                <a:satMod val="130000"/>
              </a:schemeClr>
            </a:gs>
            <a:gs pos="80000">
              <a:schemeClr val="accent5">
                <a:hueOff val="-918568"/>
                <a:satOff val="135"/>
                <a:lumOff val="-3236"/>
                <a:alphaOff val="0"/>
                <a:shade val="93000"/>
                <a:satMod val="130000"/>
              </a:schemeClr>
            </a:gs>
            <a:gs pos="100000">
              <a:schemeClr val="accent5">
                <a:hueOff val="-918568"/>
                <a:satOff val="135"/>
                <a:lumOff val="-323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ВЗАИМОДЕЙСТВИЕ СО СПЕЦИАЛИСТАМИ (психолог, логопед)</a:t>
          </a:r>
        </a:p>
      </dsp:txBody>
      <dsp:txXfrm>
        <a:off x="477544" y="1639365"/>
        <a:ext cx="7399277" cy="1228635"/>
      </dsp:txXfrm>
    </dsp:sp>
    <dsp:sp modelId="{5B3C8249-F2A7-476E-BEBA-74E097E50882}">
      <dsp:nvSpPr>
        <dsp:cNvPr id="0" name=""/>
        <dsp:cNvSpPr/>
      </dsp:nvSpPr>
      <dsp:spPr>
        <a:xfrm>
          <a:off x="0" y="4248813"/>
          <a:ext cx="8229600" cy="17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837137"/>
              <a:satOff val="270"/>
              <a:lumOff val="-6471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660907D-190F-4938-9292-A334AB6214B1}">
      <dsp:nvSpPr>
        <dsp:cNvPr id="0" name=""/>
        <dsp:cNvSpPr/>
      </dsp:nvSpPr>
      <dsp:spPr>
        <a:xfrm>
          <a:off x="411078" y="3045346"/>
          <a:ext cx="7416417" cy="1306787"/>
        </a:xfrm>
        <a:prstGeom prst="roundRect">
          <a:avLst/>
        </a:prstGeom>
        <a:gradFill rotWithShape="0">
          <a:gsLst>
            <a:gs pos="0">
              <a:schemeClr val="accent5">
                <a:hueOff val="-1837137"/>
                <a:satOff val="270"/>
                <a:lumOff val="-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1837137"/>
                <a:satOff val="270"/>
                <a:lumOff val="-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1837137"/>
                <a:satOff val="270"/>
                <a:lumOff val="-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none" spc="0">
              <a:ln w="19050"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ИНТЕГРАЦИЯ  областей</a:t>
          </a:r>
        </a:p>
      </dsp:txBody>
      <dsp:txXfrm>
        <a:off x="474870" y="3109138"/>
        <a:ext cx="7288833" cy="11792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AFA57-B66E-4744-81A4-965AB2D0E2A4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F55B9-CD68-4503-80DC-3495FAF628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3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Принцип профессионального сотрудничества и сотворчества подразумевает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тесное конструктивное сотрудничество с семьей ребенка, психологом и логопедом. В этом направлении я намерена систематизировать взаимодействие с психологом и логопедом, разработать долгосрочный проект( 2 года) по работе с детьми, нуждающимися в коррекции психолога, логопеда и как следствие помощи музыкального </a:t>
            </a:r>
            <a:r>
              <a:rPr lang="ru-RU" sz="1200" u="sng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руководителя.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А.Н.Леонтьев, известный отечественный психолог, разрабатывая проблему индивидуального вида деятельности в развитии детей, отмечал, что 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деятельность не может положительно повлиять на воспитуемого, если она не имеет для него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«личного смысла». 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целью воспитания субъективного отношения ребенка к музыке, мною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опробирован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успешно применяется авторский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 театрализации основных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видов музыкальной деятельности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Особенность этого метода, в «наличии зрителя» и, следовательно, усилении мотивации. Ребенок анализирует, кому и что я хочу спеть, рассказать, станцевать, о чем, что должен понять зритель, слушатель? Таким образом, естественно автоматически включаются все средства выразительности, появляется смысл исполнительства.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6F55B9-CD68-4503-80DC-3495FAF6288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noFill/>
        </p:spPr>
        <p:txBody>
          <a:bodyPr>
            <a:noAutofit/>
          </a:bodyPr>
          <a:lstStyle/>
          <a:p>
            <a:r>
              <a:rPr lang="ru-RU" sz="2400" b="1" dirty="0" smtClean="0"/>
              <a:t>ПУТИ  И  ВОЗМОЖНОСТИ  АКТИВИЗАЦИИ РЕЧЕВОЙ  ДЕЯТЕЛЬНОСТИ   В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РАБОТЕ  МУЗЫКАЛЬНОГО  РУКОВОДИТЕЛЯ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Изображение 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-52810"/>
            <a:ext cx="5904656" cy="691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00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 театрализации  в пении</a:t>
            </a:r>
            <a:br>
              <a:rPr lang="ru-RU" dirty="0" smtClean="0"/>
            </a:br>
            <a:r>
              <a:rPr lang="ru-RU" sz="3200" i="1" dirty="0" smtClean="0"/>
              <a:t>песня «Бабушка» муз </a:t>
            </a:r>
            <a:r>
              <a:rPr lang="ru-RU" sz="3200" i="1" dirty="0" err="1" smtClean="0"/>
              <a:t>Шаинского</a:t>
            </a:r>
            <a:endParaRPr lang="ru-RU" sz="3200" i="1" dirty="0"/>
          </a:p>
        </p:txBody>
      </p:sp>
      <p:pic>
        <p:nvPicPr>
          <p:cNvPr id="5" name="Содержимое 4" descr="DSC0115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115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3200" i="1" dirty="0" smtClean="0"/>
              <a:t>« …сами вымыли посуду и  с тех пор посуды нет!»</a:t>
            </a:r>
            <a:r>
              <a:rPr lang="ru-RU" sz="3200" dirty="0" smtClean="0"/>
              <a:t> </a:t>
            </a:r>
            <a:r>
              <a:rPr lang="ru-RU" sz="3600" dirty="0" smtClean="0"/>
              <a:t>От актерского этюда к чистому интонированию (пение во взаимодействии, парами и подгруппами)</a:t>
            </a:r>
            <a:br>
              <a:rPr lang="ru-RU" sz="3600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i="1" dirty="0"/>
          </a:p>
        </p:txBody>
      </p:sp>
      <p:pic>
        <p:nvPicPr>
          <p:cNvPr id="5" name="Содержимое 4" descr="DSC0118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98566"/>
            <a:ext cx="4038600" cy="2929231"/>
          </a:xfrm>
        </p:spPr>
      </p:pic>
      <p:pic>
        <p:nvPicPr>
          <p:cNvPr id="6" name="Содержимое 5" descr="DSC0115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98566"/>
            <a:ext cx="4038600" cy="29292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« Я </a:t>
            </a:r>
            <a:r>
              <a:rPr lang="ru-RU" sz="3200" i="1" dirty="0" err="1" smtClean="0"/>
              <a:t>девченка</a:t>
            </a:r>
            <a:r>
              <a:rPr lang="ru-RU" sz="3200" i="1" dirty="0" smtClean="0"/>
              <a:t> хоть куда!» муз. </a:t>
            </a:r>
            <a:r>
              <a:rPr lang="ru-RU" sz="3200" i="1" dirty="0" err="1" smtClean="0"/>
              <a:t>Гомоновой</a:t>
            </a:r>
            <a:endParaRPr lang="ru-RU" sz="3200" i="1" dirty="0"/>
          </a:p>
        </p:txBody>
      </p:sp>
      <p:pic>
        <p:nvPicPr>
          <p:cNvPr id="7" name="Содержимое 6" descr="DSC012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DSC0122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Жест «дирижирует» интонацией голосом); </a:t>
            </a:r>
            <a:br>
              <a:rPr lang="ru-RU" sz="3200" dirty="0" smtClean="0"/>
            </a:br>
            <a:r>
              <a:rPr lang="ru-RU" sz="3200" dirty="0" smtClean="0"/>
              <a:t>Эмоция «дирижирует» интонацией (голосом);</a:t>
            </a:r>
            <a:endParaRPr lang="ru-RU" sz="3200" dirty="0"/>
          </a:p>
        </p:txBody>
      </p:sp>
      <p:pic>
        <p:nvPicPr>
          <p:cNvPr id="5" name="Содержимое 4" descr="DSC0111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118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Метод театрализации  в ТАНЦЕ 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3600" i="1" dirty="0" smtClean="0"/>
              <a:t>« Ничего никому не скажу…»</a:t>
            </a:r>
            <a:endParaRPr lang="ru-RU" sz="3600" i="1" dirty="0"/>
          </a:p>
        </p:txBody>
      </p:sp>
      <p:pic>
        <p:nvPicPr>
          <p:cNvPr id="5" name="Содержимое 4" descr="DSC012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DSC01206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209</Words>
  <Application>Microsoft Office PowerPoint</Application>
  <PresentationFormat>Экран (4:3)</PresentationFormat>
  <Paragraphs>17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ПУТИ  И  ВОЗМОЖНОСТИ  АКТИВИЗАЦИИ РЕЧЕВОЙ  ДЕЯТЕЛЬНОСТИ   В  РАБОТЕ  МУЗЫКАЛЬНОГО  РУКОВОДИТЕЛЯ </vt:lpstr>
      <vt:lpstr>Презентация PowerPoint</vt:lpstr>
      <vt:lpstr>Метод  театрализации  в пении песня «Бабушка» муз Шаинского</vt:lpstr>
      <vt:lpstr>      « …сами вымыли посуду и  с тех пор посуды нет!» От актерского этюда к чистому интонированию (пение во взаимодействии, парами и подгруппами)  </vt:lpstr>
      <vt:lpstr>« Я девченка хоть куда!» муз. Гомоновой</vt:lpstr>
      <vt:lpstr> Жест «дирижирует» интонацией голосом);  Эмоция «дирижирует» интонацией (голосом);</vt:lpstr>
      <vt:lpstr>Метод театрализации  в ТАНЦЕ   « Ничего никому не скажу…»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ПУТИ  И  ВОЗМОЖНОСТИ  АКТИВИЗАЦИИ РЕЧЕВОЙ  АКТИВНОСТИ  В  РАБОТЕ  МУЗЫКАЛЬНОГО  РУКОВОДИТЕЛЯ </dc:title>
  <cp:lastModifiedBy>Компьютер 1</cp:lastModifiedBy>
  <cp:revision>10</cp:revision>
  <dcterms:modified xsi:type="dcterms:W3CDTF">2013-11-12T12:39:05Z</dcterms:modified>
</cp:coreProperties>
</file>