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80" r:id="rId2"/>
    <p:sldMasterId id="2147483792" r:id="rId3"/>
  </p:sldMasterIdLst>
  <p:notesMasterIdLst>
    <p:notesMasterId r:id="rId22"/>
  </p:notesMasterIdLst>
  <p:handoutMasterIdLst>
    <p:handoutMasterId r:id="rId23"/>
  </p:handoutMasterIdLst>
  <p:sldIdLst>
    <p:sldId id="287" r:id="rId4"/>
    <p:sldId id="277" r:id="rId5"/>
    <p:sldId id="278" r:id="rId6"/>
    <p:sldId id="280" r:id="rId7"/>
    <p:sldId id="279" r:id="rId8"/>
    <p:sldId id="270" r:id="rId9"/>
    <p:sldId id="271" r:id="rId10"/>
    <p:sldId id="282" r:id="rId11"/>
    <p:sldId id="283" r:id="rId12"/>
    <p:sldId id="284" r:id="rId13"/>
    <p:sldId id="262" r:id="rId14"/>
    <p:sldId id="263" r:id="rId15"/>
    <p:sldId id="265" r:id="rId16"/>
    <p:sldId id="285" r:id="rId17"/>
    <p:sldId id="273" r:id="rId18"/>
    <p:sldId id="264" r:id="rId19"/>
    <p:sldId id="286" r:id="rId20"/>
    <p:sldId id="27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p:cViewPr varScale="1">
        <p:scale>
          <a:sx n="66" d="100"/>
          <a:sy n="66" d="100"/>
        </p:scale>
        <p:origin x="-432" y="-102"/>
      </p:cViewPr>
      <p:guideLst>
        <p:guide orient="horz" pos="2160"/>
        <p:guide pos="2880"/>
      </p:guideLst>
    </p:cSldViewPr>
  </p:slideViewPr>
  <p:outlineViewPr>
    <p:cViewPr>
      <p:scale>
        <a:sx n="33" d="100"/>
        <a:sy n="33" d="100"/>
      </p:scale>
      <p:origin x="246" y="7824"/>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16"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F5FDAE-57CC-445E-8D64-75BB4ACF43B8}" type="datetimeFigureOut">
              <a:rPr lang="ru-RU" smtClean="0"/>
              <a:pPr/>
              <a:t>05.05.2015</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F8DC59-4812-4EDB-B1CB-57C2E2357676}"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29EEFF-C24F-41E3-82F4-38E649BBC8A3}" type="datetimeFigureOut">
              <a:rPr lang="ru-RU" smtClean="0"/>
              <a:pPr/>
              <a:t>05.05.2015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46D5A1-F078-4A8B-AB99-0B978E428CC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ru.wikipedia.org/wiki/%D0%A4%D1%80%D0%B0%D0%BD%D1%86%D1%83%D0%B7%D1%81%D0%BA%D0%B8%D0%B9_%D1%8F%D0%B7%D1%8B%D0%BA"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ru.wikipedia.org/wiki/%D0%9B%D0%B0%D1%82%D0%B8%D0%BD%D1%81%D0%BA%D0%B8%D0%B9_%D1%8F%D0%B7%D1%8B%D0%BA"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ru.wikipedia.org/wiki/%D0%A4%D1%80%D0%B0%D0%BD%D1%86%D1%83%D0%B7%D1%81%D0%BA%D0%B8%D0%B9_%D1%8F%D0%B7%D1%8B%D0%BA"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ru.wikipedia.org/wiki/%D0%A2%D0%B5%D0%B0%D1%82%D1%80" TargetMode="External"/><Relationship Id="rId5" Type="http://schemas.openxmlformats.org/officeDocument/2006/relationships/hyperlink" Target="https://ru.wikipedia.org/wiki/%D0%A0%D0%BE%D0%BB%D1%8C_(%D0%B8%D1%81%D0%BA%D1%83%D1%81%D1%81%D1%82%D0%B2%D0%BE)" TargetMode="External"/><Relationship Id="rId4" Type="http://schemas.openxmlformats.org/officeDocument/2006/relationships/hyperlink" Target="https://ru.wikipedia.org/wiki/%D0%9B%D0%B0%D1%82%D0%B8%D0%BD%D1%81%D0%BA%D0%B8%D0%B9_%D1%8F%D0%B7%D1%8B%D0%BA"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ru.wikipedia.org/wiki/%D0%93%D1%80%D0%B8%D0%BC"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s://ru.wikipedia.org/wiki/%D0%9C%D0%B0%D1%81%D0%BA%D0%B0" TargetMode="External"/><Relationship Id="rId4" Type="http://schemas.openxmlformats.org/officeDocument/2006/relationships/hyperlink" Target="https://ru.wikipedia.org/wiki/%D0%9A%D0%BE%D1%81%D1%82%D1%8E%D0%BC"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1" kern="1200" dirty="0" smtClean="0">
                <a:solidFill>
                  <a:schemeClr val="tx1"/>
                </a:solidFill>
                <a:latin typeface="+mn-lt"/>
                <a:ea typeface="+mn-ea"/>
                <a:cs typeface="+mn-cs"/>
              </a:rPr>
              <a:t>Культурно - </a:t>
            </a:r>
            <a:r>
              <a:rPr lang="ru-RU" sz="1200" b="1" kern="1200" dirty="0" err="1" smtClean="0">
                <a:solidFill>
                  <a:schemeClr val="tx1"/>
                </a:solidFill>
                <a:latin typeface="+mn-lt"/>
                <a:ea typeface="+mn-ea"/>
                <a:cs typeface="+mn-cs"/>
              </a:rPr>
              <a:t>досуговое</a:t>
            </a:r>
            <a:r>
              <a:rPr lang="ru-RU" sz="1200" b="1" kern="1200" dirty="0" smtClean="0">
                <a:solidFill>
                  <a:schemeClr val="tx1"/>
                </a:solidFill>
                <a:latin typeface="+mn-lt"/>
                <a:ea typeface="+mn-ea"/>
                <a:cs typeface="+mn-cs"/>
              </a:rPr>
              <a:t> мероприятие для старших дошкольников  </a:t>
            </a:r>
          </a:p>
          <a:p>
            <a:r>
              <a:rPr lang="ru-RU" sz="1200" b="1" kern="1200" dirty="0" smtClean="0">
                <a:solidFill>
                  <a:schemeClr val="tx1"/>
                </a:solidFill>
                <a:latin typeface="+mn-lt"/>
                <a:ea typeface="+mn-ea"/>
                <a:cs typeface="+mn-cs"/>
              </a:rPr>
              <a:t>Интеграция четырех образовательных областей:</a:t>
            </a:r>
            <a:endParaRPr lang="ru-RU" sz="1200" kern="1200" dirty="0" smtClean="0">
              <a:solidFill>
                <a:schemeClr val="tx1"/>
              </a:solidFill>
              <a:latin typeface="+mn-lt"/>
              <a:ea typeface="+mn-ea"/>
              <a:cs typeface="+mn-cs"/>
            </a:endParaRPr>
          </a:p>
          <a:p>
            <a:r>
              <a:rPr lang="ru-RU" sz="1200" kern="1200" dirty="0" smtClean="0">
                <a:solidFill>
                  <a:schemeClr val="tx1"/>
                </a:solidFill>
                <a:latin typeface="+mn-lt"/>
                <a:ea typeface="+mn-ea"/>
                <a:cs typeface="+mn-cs"/>
              </a:rPr>
              <a:t>социально-коммуникативное развитие;</a:t>
            </a:r>
          </a:p>
          <a:p>
            <a:r>
              <a:rPr lang="ru-RU" sz="1200" kern="1200" dirty="0" smtClean="0">
                <a:solidFill>
                  <a:schemeClr val="tx1"/>
                </a:solidFill>
                <a:latin typeface="+mn-lt"/>
                <a:ea typeface="+mn-ea"/>
                <a:cs typeface="+mn-cs"/>
              </a:rPr>
              <a:t>познавательное развитие; речевое развитие;</a:t>
            </a:r>
          </a:p>
          <a:p>
            <a:r>
              <a:rPr lang="ru-RU" sz="1200" kern="1200" dirty="0" smtClean="0">
                <a:solidFill>
                  <a:schemeClr val="tx1"/>
                </a:solidFill>
                <a:latin typeface="+mn-lt"/>
                <a:ea typeface="+mn-ea"/>
                <a:cs typeface="+mn-cs"/>
              </a:rPr>
              <a:t>художественно-эстетическое развитие;</a:t>
            </a:r>
          </a:p>
          <a:p>
            <a:r>
              <a:rPr lang="ru-RU" sz="1200" kern="1200" dirty="0" smtClean="0">
                <a:solidFill>
                  <a:schemeClr val="tx1"/>
                </a:solidFill>
                <a:latin typeface="+mn-lt"/>
                <a:ea typeface="+mn-ea"/>
                <a:cs typeface="+mn-cs"/>
              </a:rPr>
              <a:t>физическое развитие.</a:t>
            </a:r>
          </a:p>
          <a:p>
            <a:r>
              <a:rPr lang="ru-RU" sz="1200" b="1" kern="1200" dirty="0" smtClean="0">
                <a:solidFill>
                  <a:schemeClr val="tx1"/>
                </a:solidFill>
                <a:latin typeface="+mn-lt"/>
                <a:ea typeface="+mn-ea"/>
                <a:cs typeface="+mn-cs"/>
              </a:rPr>
              <a:t>Цель:</a:t>
            </a:r>
            <a:r>
              <a:rPr lang="ru-RU" sz="1200" kern="1200" dirty="0" smtClean="0">
                <a:solidFill>
                  <a:schemeClr val="tx1"/>
                </a:solidFill>
                <a:latin typeface="+mn-lt"/>
                <a:ea typeface="+mn-ea"/>
                <a:cs typeface="+mn-cs"/>
              </a:rPr>
              <a:t> Развитие навыков эффективного общения, позитивного социального поведения, обогащение знаний о профессиях театра.</a:t>
            </a:r>
          </a:p>
          <a:p>
            <a:endParaRPr lang="ru-RU" dirty="0"/>
          </a:p>
        </p:txBody>
      </p:sp>
      <p:sp>
        <p:nvSpPr>
          <p:cNvPr id="4" name="Номер слайда 3"/>
          <p:cNvSpPr>
            <a:spLocks noGrp="1"/>
          </p:cNvSpPr>
          <p:nvPr>
            <p:ph type="sldNum" sz="quarter" idx="10"/>
          </p:nvPr>
        </p:nvSpPr>
        <p:spPr/>
        <p:txBody>
          <a:bodyPr/>
          <a:lstStyle/>
          <a:p>
            <a:fld id="{5546D5A1-F078-4A8B-AB99-0B978E428CCE}"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546D5A1-F078-4A8B-AB99-0B978E428CCE}"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1" i="0" kern="1200" dirty="0" smtClean="0">
                <a:solidFill>
                  <a:schemeClr val="tx1"/>
                </a:solidFill>
                <a:latin typeface="Times New Roman" pitchFamily="18" charset="0"/>
                <a:cs typeface="Times New Roman" pitchFamily="18" charset="0"/>
              </a:rPr>
              <a:t>Художник по костюмам </a:t>
            </a:r>
            <a:r>
              <a:rPr lang="ru-RU" sz="1600" b="0" i="0" kern="1200" dirty="0" smtClean="0">
                <a:solidFill>
                  <a:schemeClr val="tx1"/>
                </a:solidFill>
                <a:latin typeface="Times New Roman" pitchFamily="18" charset="0"/>
                <a:cs typeface="Times New Roman" pitchFamily="18" charset="0"/>
              </a:rPr>
              <a:t>рисует эскизы одежды, обсуждает свои идеи с художником-постановщиком, продумывает детали, выбирает ткани, поручив изготовление швейному цеху, контролирует процесс и следит за точностью исполнения своего замысла. Во время примерки он оценивает, насколько целостным получается образ, если нужно, вносит изменения.</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0" i="0" kern="1200" dirty="0" smtClean="0">
                <a:solidFill>
                  <a:schemeClr val="tx1"/>
                </a:solidFill>
                <a:latin typeface="Times New Roman" pitchFamily="18" charset="0"/>
                <a:cs typeface="Times New Roman" pitchFamily="18" charset="0"/>
              </a:rPr>
              <a:t>Уже в эскизах художник старается намекнуть актеру, как он должен носить костюм, как в нем двигаться. Костюм должен помочь актеру найти образ, почувствовать себя в роли. </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0" i="0" kern="1200" dirty="0" smtClean="0">
                <a:solidFill>
                  <a:schemeClr val="tx1"/>
                </a:solidFill>
                <a:latin typeface="Times New Roman" pitchFamily="18" charset="0"/>
                <a:cs typeface="Times New Roman" pitchFamily="18" charset="0"/>
              </a:rPr>
              <a:t>В своей работе над декорациями и костюмами художник-оформитель и художник по костюму</a:t>
            </a:r>
            <a:r>
              <a:rPr lang="ru-RU" sz="1600" b="0" i="0" kern="1200" baseline="0" dirty="0" smtClean="0">
                <a:solidFill>
                  <a:schemeClr val="tx1"/>
                </a:solidFill>
                <a:latin typeface="Times New Roman" pitchFamily="18" charset="0"/>
                <a:cs typeface="Times New Roman" pitchFamily="18" charset="0"/>
              </a:rPr>
              <a:t> </a:t>
            </a:r>
            <a:r>
              <a:rPr lang="ru-RU" sz="1600" b="0" i="0" kern="1200" dirty="0" smtClean="0">
                <a:solidFill>
                  <a:schemeClr val="tx1"/>
                </a:solidFill>
                <a:latin typeface="Times New Roman" pitchFamily="18" charset="0"/>
                <a:cs typeface="Times New Roman" pitchFamily="18" charset="0"/>
              </a:rPr>
              <a:t> стремятся наиболее глубоко раскрыть идею спектакля и замысел режиссера, учитывают не только особенности артистов, но и архитектуру сцены и зрительного зала. Художник становится не только автором декораций, но и решает проблему стилистическо­го единства и композиционной целостности спектакля. </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1" i="0" kern="1200" dirty="0" smtClean="0">
                <a:solidFill>
                  <a:schemeClr val="tx1"/>
                </a:solidFill>
                <a:latin typeface="Times New Roman" pitchFamily="18" charset="0"/>
                <a:cs typeface="Times New Roman" pitchFamily="18" charset="0"/>
              </a:rPr>
              <a:t>Костюмер</a:t>
            </a:r>
            <a:r>
              <a:rPr lang="ru-RU" sz="1600" b="0" i="0" kern="1200" dirty="0" smtClean="0">
                <a:solidFill>
                  <a:schemeClr val="tx1"/>
                </a:solidFill>
                <a:latin typeface="Times New Roman" pitchFamily="18" charset="0"/>
                <a:cs typeface="Times New Roman" pitchFamily="18" charset="0"/>
              </a:rPr>
              <a:t> – это человек, который отвечает за подготовку и хранение костюмов на киностудии, в театре. Костюм для каждой роли описывают: перечисляются все детали (белье, обувь, головные уборы и так далее). </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692696" y="4427984"/>
            <a:ext cx="5486400" cy="4114800"/>
          </a:xfrm>
        </p:spPr>
        <p:txBody>
          <a:bodyPr>
            <a:normAutofit/>
          </a:bodyPr>
          <a:lstStyle/>
          <a:p>
            <a:r>
              <a:rPr lang="ru-RU" sz="1600" b="1" i="0" kern="1200" dirty="0" smtClean="0">
                <a:solidFill>
                  <a:schemeClr val="tx1"/>
                </a:solidFill>
                <a:latin typeface="Times New Roman" pitchFamily="18" charset="0"/>
                <a:cs typeface="Times New Roman" pitchFamily="18" charset="0"/>
              </a:rPr>
              <a:t>Гримёр</a:t>
            </a:r>
            <a:r>
              <a:rPr lang="ru-RU" sz="1600" b="0" i="0" kern="1200" dirty="0" smtClean="0">
                <a:solidFill>
                  <a:schemeClr val="tx1"/>
                </a:solidFill>
                <a:latin typeface="Times New Roman" pitchFamily="18" charset="0"/>
                <a:cs typeface="Times New Roman" pitchFamily="18" charset="0"/>
              </a:rPr>
              <a:t> работает с лицом актёра, а иногда, если это нужно для роли, подбирает ему парик, усы и т.п.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0" i="0" kern="1200" dirty="0" smtClean="0">
                <a:solidFill>
                  <a:schemeClr val="tx1"/>
                </a:solidFill>
                <a:latin typeface="Times New Roman" pitchFamily="18" charset="0"/>
                <a:cs typeface="Times New Roman" pitchFamily="18" charset="0"/>
              </a:rPr>
              <a:t>Специалист по изготовлению париков, накладных бород и усов называется </a:t>
            </a:r>
            <a:r>
              <a:rPr lang="ru-RU" sz="1600" b="1" i="0" kern="1200" dirty="0" smtClean="0">
                <a:solidFill>
                  <a:schemeClr val="tx1"/>
                </a:solidFill>
                <a:latin typeface="Times New Roman" pitchFamily="18" charset="0"/>
                <a:cs typeface="Times New Roman" pitchFamily="18" charset="0"/>
              </a:rPr>
              <a:t>постижёром</a:t>
            </a:r>
            <a:r>
              <a:rPr lang="ru-RU" sz="1600" b="0" i="0" kern="1200" dirty="0" smtClean="0">
                <a:solidFill>
                  <a:schemeClr val="tx1"/>
                </a:solidFill>
                <a:latin typeface="Times New Roman" pitchFamily="18" charset="0"/>
                <a:cs typeface="Times New Roman" pitchFamily="18" charset="0"/>
              </a:rPr>
              <a:t> (фр. </a:t>
            </a:r>
            <a:r>
              <a:rPr lang="ru-RU" sz="1600" b="0" i="0" kern="1200" dirty="0" err="1" smtClean="0">
                <a:solidFill>
                  <a:schemeClr val="tx1"/>
                </a:solidFill>
                <a:latin typeface="Times New Roman" pitchFamily="18" charset="0"/>
                <a:cs typeface="Times New Roman" pitchFamily="18" charset="0"/>
              </a:rPr>
              <a:t>postiche</a:t>
            </a:r>
            <a:r>
              <a:rPr lang="ru-RU" sz="1600" b="0" i="0" kern="1200" dirty="0" smtClean="0">
                <a:solidFill>
                  <a:schemeClr val="tx1"/>
                </a:solidFill>
                <a:latin typeface="Times New Roman" pitchFamily="18" charset="0"/>
                <a:cs typeface="Times New Roman" pitchFamily="18" charset="0"/>
              </a:rPr>
              <a:t> искусственный, фальшивый). Поэтому гримёра также называют </a:t>
            </a:r>
            <a:r>
              <a:rPr lang="ru-RU" sz="1600" b="1" i="0" kern="1200" dirty="0" smtClean="0">
                <a:solidFill>
                  <a:schemeClr val="tx1"/>
                </a:solidFill>
                <a:latin typeface="Times New Roman" pitchFamily="18" charset="0"/>
                <a:cs typeface="Times New Roman" pitchFamily="18" charset="0"/>
              </a:rPr>
              <a:t>гримёром-постижёром</a:t>
            </a:r>
            <a:r>
              <a:rPr lang="ru-RU" sz="1600" b="0" i="0" kern="1200" dirty="0" smtClean="0">
                <a:solidFill>
                  <a:schemeClr val="tx1"/>
                </a:solidFill>
                <a:latin typeface="Times New Roman" pitchFamily="18" charset="0"/>
                <a:cs typeface="Times New Roman" pitchFamily="18" charset="0"/>
              </a:rPr>
              <a:t>. Хотя чаще всего постижёрные изделия готовят в специальных мастерских. Гримёр, разрабатывая грим для будущего спектакля, заказывает там необходимые парики и пр.</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Ещё до спектакля гример продумывает все необходимые детали грима, чтобы результат соответствовал замыслу режиссёра.  Приходится учитывать силуэт лица, характерные черты, особенности костюма, освещения, которое планируется применить на сцене или съёмочной площадке.</a:t>
            </a:r>
            <a:r>
              <a:rPr lang="ru-RU" dirty="0" smtClean="0"/>
              <a:t/>
            </a:r>
            <a:br>
              <a:rPr lang="ru-RU" dirty="0" smtClean="0"/>
            </a:br>
            <a:r>
              <a:rPr lang="ru-RU" sz="1200" b="0" i="0" kern="1200" dirty="0" smtClean="0">
                <a:solidFill>
                  <a:schemeClr val="tx1"/>
                </a:solidFill>
                <a:latin typeface="+mn-lt"/>
                <a:ea typeface="+mn-ea"/>
                <a:cs typeface="+mn-cs"/>
              </a:rPr>
              <a:t>В день спектакля или съёмки гримёр работает над лицом актёра, стараясь успеть к началу спектакля.</a:t>
            </a:r>
            <a:endParaRPr lang="ru-RU" dirty="0"/>
          </a:p>
        </p:txBody>
      </p:sp>
      <p:sp>
        <p:nvSpPr>
          <p:cNvPr id="4" name="Номер слайда 3"/>
          <p:cNvSpPr>
            <a:spLocks noGrp="1"/>
          </p:cNvSpPr>
          <p:nvPr>
            <p:ph type="sldNum" sz="quarter" idx="10"/>
          </p:nvPr>
        </p:nvSpPr>
        <p:spPr/>
        <p:txBody>
          <a:bodyPr/>
          <a:lstStyle/>
          <a:p>
            <a:fld id="{5546D5A1-F078-4A8B-AB99-0B978E428CCE}"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0" i="0" kern="1200" dirty="0" smtClean="0">
                <a:solidFill>
                  <a:schemeClr val="tx1"/>
                </a:solidFill>
                <a:latin typeface="Times New Roman" pitchFamily="18" charset="0"/>
                <a:ea typeface="BatangChe" pitchFamily="49" charset="-127"/>
                <a:cs typeface="Times New Roman" pitchFamily="18" charset="0"/>
              </a:rPr>
              <a:t>Существуют герои, которых невозможно сыграть без сложного грима. Такие персонажи чаще всего населяют фантастические и</a:t>
            </a:r>
            <a:r>
              <a:rPr lang="ru-RU" sz="1600" b="0" i="0" kern="1200" baseline="0" dirty="0" smtClean="0">
                <a:solidFill>
                  <a:schemeClr val="tx1"/>
                </a:solidFill>
                <a:latin typeface="Times New Roman" pitchFamily="18" charset="0"/>
                <a:ea typeface="BatangChe" pitchFamily="49" charset="-127"/>
                <a:cs typeface="Times New Roman" pitchFamily="18" charset="0"/>
              </a:rPr>
              <a:t>  сказочные миры. Мюзикл «Красавица и Чудовище»</a:t>
            </a:r>
            <a:endParaRPr lang="ru-RU" sz="1600" dirty="0">
              <a:latin typeface="Times New Roman" pitchFamily="18" charset="0"/>
              <a:ea typeface="BatangChe" pitchFamily="49" charset="-127"/>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Не зависимо от того, живописный накладывается грим или пластический, он должен делать лицо ярким, чтобы его детали были видны с галёрки.</a:t>
            </a:r>
            <a:endParaRPr lang="ru-RU" dirty="0"/>
          </a:p>
        </p:txBody>
      </p:sp>
      <p:sp>
        <p:nvSpPr>
          <p:cNvPr id="4" name="Номер слайда 3"/>
          <p:cNvSpPr>
            <a:spLocks noGrp="1"/>
          </p:cNvSpPr>
          <p:nvPr>
            <p:ph type="sldNum" sz="quarter" idx="10"/>
          </p:nvPr>
        </p:nvSpPr>
        <p:spPr/>
        <p:txBody>
          <a:bodyPr/>
          <a:lstStyle/>
          <a:p>
            <a:fld id="{5546D5A1-F078-4A8B-AB99-0B978E428CCE}" type="slidenum">
              <a:rPr lang="ru-RU" smtClean="0"/>
              <a:pPr/>
              <a:t>18</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-Как называется площадка, на которой выступают артисты? (сцена)</a:t>
            </a:r>
          </a:p>
          <a:p>
            <a:r>
              <a:rPr lang="ru-RU" sz="1200" kern="1200" dirty="0" smtClean="0">
                <a:solidFill>
                  <a:schemeClr val="tx1"/>
                </a:solidFill>
                <a:latin typeface="+mn-lt"/>
                <a:ea typeface="+mn-ea"/>
                <a:cs typeface="+mn-cs"/>
              </a:rPr>
              <a:t>-Где сидят зрители? (в зрительной зале)</a:t>
            </a:r>
          </a:p>
          <a:p>
            <a:endParaRPr lang="ru-RU" dirty="0"/>
          </a:p>
        </p:txBody>
      </p:sp>
      <p:sp>
        <p:nvSpPr>
          <p:cNvPr id="4" name="Номер слайда 3"/>
          <p:cNvSpPr>
            <a:spLocks noGrp="1"/>
          </p:cNvSpPr>
          <p:nvPr>
            <p:ph type="sldNum" sz="quarter" idx="10"/>
          </p:nvPr>
        </p:nvSpPr>
        <p:spPr/>
        <p:txBody>
          <a:bodyPr/>
          <a:lstStyle/>
          <a:p>
            <a:fld id="{5546D5A1-F078-4A8B-AB99-0B978E428CCE}" type="slidenum">
              <a:rPr lang="ru-RU" smtClean="0"/>
              <a:pPr/>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0" i="0" kern="1200" dirty="0" smtClean="0">
                <a:solidFill>
                  <a:schemeClr val="tx1"/>
                </a:solidFill>
                <a:latin typeface="Times New Roman" pitchFamily="18" charset="0"/>
                <a:cs typeface="Times New Roman" pitchFamily="18" charset="0"/>
              </a:rPr>
              <a:t>"</a:t>
            </a:r>
            <a:r>
              <a:rPr lang="ru-RU" sz="1600" b="1" i="0" kern="1200" dirty="0" smtClean="0">
                <a:solidFill>
                  <a:schemeClr val="tx1"/>
                </a:solidFill>
                <a:latin typeface="Times New Roman" pitchFamily="18" charset="0"/>
                <a:cs typeface="Times New Roman" pitchFamily="18" charset="0"/>
              </a:rPr>
              <a:t>Кулисы</a:t>
            </a:r>
            <a:r>
              <a:rPr lang="ru-RU" sz="1600" b="0" i="0" kern="1200" dirty="0" smtClean="0">
                <a:solidFill>
                  <a:schemeClr val="tx1"/>
                </a:solidFill>
                <a:latin typeface="Times New Roman" pitchFamily="18" charset="0"/>
                <a:cs typeface="Times New Roman" pitchFamily="18" charset="0"/>
              </a:rPr>
              <a:t> (франц. </a:t>
            </a:r>
            <a:r>
              <a:rPr lang="ru-RU" sz="1600" b="0" i="0" kern="1200" dirty="0" err="1" smtClean="0">
                <a:solidFill>
                  <a:schemeClr val="tx1"/>
                </a:solidFill>
                <a:latin typeface="Times New Roman" pitchFamily="18" charset="0"/>
                <a:cs typeface="Times New Roman" pitchFamily="18" charset="0"/>
              </a:rPr>
              <a:t>coulisse</a:t>
            </a:r>
            <a:r>
              <a:rPr lang="ru-RU" sz="1600" b="0" i="0" kern="1200" dirty="0" smtClean="0">
                <a:solidFill>
                  <a:schemeClr val="tx1"/>
                </a:solidFill>
                <a:latin typeface="Times New Roman" pitchFamily="18" charset="0"/>
                <a:cs typeface="Times New Roman" pitchFamily="18" charset="0"/>
              </a:rPr>
              <a:t>, от </a:t>
            </a:r>
            <a:r>
              <a:rPr lang="ru-RU" sz="1600" b="0" i="0" kern="1200" dirty="0" err="1" smtClean="0">
                <a:solidFill>
                  <a:schemeClr val="tx1"/>
                </a:solidFill>
                <a:latin typeface="Times New Roman" pitchFamily="18" charset="0"/>
                <a:cs typeface="Times New Roman" pitchFamily="18" charset="0"/>
              </a:rPr>
              <a:t>couler</a:t>
            </a:r>
            <a:r>
              <a:rPr lang="ru-RU" sz="1600" b="0" i="0" kern="1200" dirty="0" smtClean="0">
                <a:solidFill>
                  <a:schemeClr val="tx1"/>
                </a:solidFill>
                <a:latin typeface="Times New Roman" pitchFamily="18" charset="0"/>
                <a:cs typeface="Times New Roman" pitchFamily="18" charset="0"/>
              </a:rPr>
              <a:t> — скользить) , плоские части театральной декорации (мягкие и натянутые на рамы) , располагаемые по бокам сцены параллельно или под углом к рампе.  В переносном смысле </a:t>
            </a:r>
            <a:r>
              <a:rPr lang="ru-RU" sz="1600" b="1" i="0" kern="1200" dirty="0" smtClean="0">
                <a:solidFill>
                  <a:schemeClr val="tx1"/>
                </a:solidFill>
                <a:latin typeface="Times New Roman" pitchFamily="18" charset="0"/>
                <a:cs typeface="Times New Roman" pitchFamily="18" charset="0"/>
              </a:rPr>
              <a:t>кулисы</a:t>
            </a:r>
            <a:r>
              <a:rPr lang="ru-RU" sz="1600" b="0" i="0" kern="1200" dirty="0" smtClean="0">
                <a:solidFill>
                  <a:schemeClr val="tx1"/>
                </a:solidFill>
                <a:latin typeface="Times New Roman" pitchFamily="18" charset="0"/>
                <a:cs typeface="Times New Roman" pitchFamily="18" charset="0"/>
              </a:rPr>
              <a:t> — часть театра, находящаяся позади занавеса.</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233488" y="684213"/>
            <a:ext cx="4572000" cy="3429000"/>
          </a:xfrm>
        </p:spPr>
      </p:sp>
      <p:sp>
        <p:nvSpPr>
          <p:cNvPr id="3" name="Заметки 2"/>
          <p:cNvSpPr>
            <a:spLocks noGrp="1"/>
          </p:cNvSpPr>
          <p:nvPr>
            <p:ph type="body" idx="1"/>
          </p:nvPr>
        </p:nvSpPr>
        <p:spPr/>
        <p:txBody>
          <a:bodyPr>
            <a:normAutofit/>
          </a:bodyPr>
          <a:lstStyle/>
          <a:p>
            <a:r>
              <a:rPr lang="ru-RU" sz="1600" b="0" i="0" kern="1200" dirty="0" smtClean="0">
                <a:solidFill>
                  <a:schemeClr val="tx1"/>
                </a:solidFill>
                <a:latin typeface="Times New Roman" pitchFamily="18" charset="0"/>
                <a:cs typeface="Times New Roman" pitchFamily="18" charset="0"/>
              </a:rPr>
              <a:t>В театре есть очень важная профессия: Он спектаклем заправляет, Назубок все сцены знает. Учит он, как роль играть.  Как его, друзья, назвать?    (Режиссёр.) </a:t>
            </a:r>
            <a:r>
              <a:rPr lang="ru-RU" sz="1600" b="1" i="0" kern="1200" dirty="0" smtClean="0">
                <a:solidFill>
                  <a:schemeClr val="tx1"/>
                </a:solidFill>
                <a:latin typeface="Times New Roman" pitchFamily="18" charset="0"/>
                <a:cs typeface="Times New Roman" pitchFamily="18" charset="0"/>
              </a:rPr>
              <a:t>Режиссёр</a:t>
            </a:r>
            <a:r>
              <a:rPr lang="ru-RU" sz="1600" b="0" i="0" kern="1200" dirty="0" smtClean="0">
                <a:solidFill>
                  <a:schemeClr val="tx1"/>
                </a:solidFill>
                <a:latin typeface="Times New Roman" pitchFamily="18" charset="0"/>
                <a:cs typeface="Times New Roman" pitchFamily="18" charset="0"/>
              </a:rPr>
              <a:t> (</a:t>
            </a:r>
            <a:r>
              <a:rPr lang="ru-RU" sz="1600" b="0" i="0" u="none" strike="noStrike" kern="1200" dirty="0" smtClean="0">
                <a:solidFill>
                  <a:schemeClr val="tx1"/>
                </a:solidFill>
                <a:latin typeface="Times New Roman" pitchFamily="18" charset="0"/>
                <a:cs typeface="Times New Roman" pitchFamily="18" charset="0"/>
                <a:hlinkClick r:id="rId3" tooltip="Французский язык"/>
              </a:rPr>
              <a:t>фр.</a:t>
            </a:r>
            <a:r>
              <a:rPr lang="ru-RU" sz="1600" b="0" i="0" kern="1200" dirty="0" smtClean="0">
                <a:solidFill>
                  <a:schemeClr val="tx1"/>
                </a:solidFill>
                <a:latin typeface="Times New Roman" pitchFamily="18" charset="0"/>
                <a:cs typeface="Times New Roman" pitchFamily="18" charset="0"/>
              </a:rPr>
              <a:t> </a:t>
            </a:r>
            <a:r>
              <a:rPr lang="ru-RU" sz="1600" b="0" i="1" kern="1200" dirty="0" err="1" smtClean="0">
                <a:solidFill>
                  <a:schemeClr val="tx1"/>
                </a:solidFill>
                <a:latin typeface="Times New Roman" pitchFamily="18" charset="0"/>
                <a:cs typeface="Times New Roman" pitchFamily="18" charset="0"/>
              </a:rPr>
              <a:t>régisseur</a:t>
            </a:r>
            <a:r>
              <a:rPr lang="ru-RU" sz="1600" b="0" i="0" kern="1200" dirty="0" smtClean="0">
                <a:solidFill>
                  <a:schemeClr val="tx1"/>
                </a:solidFill>
                <a:latin typeface="Times New Roman" pitchFamily="18" charset="0"/>
                <a:cs typeface="Times New Roman" pitchFamily="18" charset="0"/>
              </a:rPr>
              <a:t> — «заведующий», от </a:t>
            </a:r>
            <a:r>
              <a:rPr lang="ru-RU" sz="1600" b="0" i="0" u="none" strike="noStrike" kern="1200" dirty="0" smtClean="0">
                <a:solidFill>
                  <a:schemeClr val="tx1"/>
                </a:solidFill>
                <a:latin typeface="Times New Roman" pitchFamily="18" charset="0"/>
                <a:cs typeface="Times New Roman" pitchFamily="18" charset="0"/>
                <a:hlinkClick r:id="rId4" tooltip="Латинский язык"/>
              </a:rPr>
              <a:t>лат.</a:t>
            </a:r>
            <a:r>
              <a:rPr lang="ru-RU" sz="1600" b="0" i="0" kern="1200" dirty="0" smtClean="0">
                <a:solidFill>
                  <a:schemeClr val="tx1"/>
                </a:solidFill>
                <a:latin typeface="Times New Roman" pitchFamily="18" charset="0"/>
                <a:cs typeface="Times New Roman" pitchFamily="18" charset="0"/>
              </a:rPr>
              <a:t> </a:t>
            </a:r>
            <a:r>
              <a:rPr lang="ru-RU" sz="1600" b="0" i="1" kern="1200" dirty="0" err="1" smtClean="0">
                <a:solidFill>
                  <a:schemeClr val="tx1"/>
                </a:solidFill>
                <a:latin typeface="Times New Roman" pitchFamily="18" charset="0"/>
                <a:cs typeface="Times New Roman" pitchFamily="18" charset="0"/>
              </a:rPr>
              <a:t>rego</a:t>
            </a:r>
            <a:r>
              <a:rPr lang="ru-RU" sz="1600" b="0" i="0" kern="1200" dirty="0" smtClean="0">
                <a:solidFill>
                  <a:schemeClr val="tx1"/>
                </a:solidFill>
                <a:latin typeface="Times New Roman" pitchFamily="18" charset="0"/>
                <a:cs typeface="Times New Roman" pitchFamily="18" charset="0"/>
              </a:rPr>
              <a:t> — «управляю») Режиссёр - самый главный    человек на сценической или   съёмочной площадке. Он  организатор,  творческий руководитель и вдохновитель для всей актёрской группы. Если бы не искусство и    высокий профессионализм режиссёров, мир не увидел бы талантливых  художественных фильмов или театральных постановок. </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1" i="0" kern="1200" dirty="0" smtClean="0">
                <a:solidFill>
                  <a:schemeClr val="tx1"/>
                </a:solidFill>
                <a:latin typeface="Times New Roman" pitchFamily="18" charset="0"/>
                <a:cs typeface="Times New Roman" pitchFamily="18" charset="0"/>
              </a:rPr>
              <a:t>Актёр</a:t>
            </a:r>
            <a:r>
              <a:rPr lang="ru-RU" sz="1600" b="0" i="0" kern="1200" dirty="0" smtClean="0">
                <a:solidFill>
                  <a:schemeClr val="tx1"/>
                </a:solidFill>
                <a:latin typeface="Times New Roman" pitchFamily="18" charset="0"/>
                <a:cs typeface="Times New Roman" pitchFamily="18" charset="0"/>
              </a:rPr>
              <a:t> (</a:t>
            </a:r>
            <a:r>
              <a:rPr lang="ru-RU" sz="1600" b="0" i="0" u="none" strike="noStrike" kern="1200" dirty="0" smtClean="0">
                <a:solidFill>
                  <a:schemeClr val="tx1"/>
                </a:solidFill>
                <a:latin typeface="Times New Roman" pitchFamily="18" charset="0"/>
                <a:cs typeface="Times New Roman" pitchFamily="18" charset="0"/>
                <a:hlinkClick r:id="rId3" tooltip="Французский язык"/>
              </a:rPr>
              <a:t>фр.</a:t>
            </a:r>
            <a:r>
              <a:rPr lang="ru-RU" sz="1600" b="0" i="0" kern="1200" dirty="0" smtClean="0">
                <a:solidFill>
                  <a:schemeClr val="tx1"/>
                </a:solidFill>
                <a:latin typeface="Times New Roman" pitchFamily="18" charset="0"/>
                <a:cs typeface="Times New Roman" pitchFamily="18" charset="0"/>
              </a:rPr>
              <a:t> </a:t>
            </a:r>
            <a:r>
              <a:rPr lang="ru-RU" sz="1600" b="0" i="1" kern="1200" dirty="0" err="1" smtClean="0">
                <a:solidFill>
                  <a:schemeClr val="tx1"/>
                </a:solidFill>
                <a:latin typeface="Times New Roman" pitchFamily="18" charset="0"/>
                <a:cs typeface="Times New Roman" pitchFamily="18" charset="0"/>
              </a:rPr>
              <a:t>acteur</a:t>
            </a:r>
            <a:r>
              <a:rPr lang="ru-RU" sz="1600" b="0" i="0" kern="1200" dirty="0" smtClean="0">
                <a:solidFill>
                  <a:schemeClr val="tx1"/>
                </a:solidFill>
                <a:latin typeface="Times New Roman" pitchFamily="18" charset="0"/>
                <a:cs typeface="Times New Roman" pitchFamily="18" charset="0"/>
              </a:rPr>
              <a:t>, от </a:t>
            </a:r>
            <a:r>
              <a:rPr lang="ru-RU" sz="1600" b="0" i="0" u="none" strike="noStrike" kern="1200" dirty="0" smtClean="0">
                <a:solidFill>
                  <a:schemeClr val="tx1"/>
                </a:solidFill>
                <a:latin typeface="Times New Roman" pitchFamily="18" charset="0"/>
                <a:cs typeface="Times New Roman" pitchFamily="18" charset="0"/>
                <a:hlinkClick r:id="rId4" tooltip="Латинский язык"/>
              </a:rPr>
              <a:t>лат.</a:t>
            </a:r>
            <a:r>
              <a:rPr lang="ru-RU" sz="1600" b="0" i="0" kern="1200" dirty="0" smtClean="0">
                <a:solidFill>
                  <a:schemeClr val="tx1"/>
                </a:solidFill>
                <a:latin typeface="Times New Roman" pitchFamily="18" charset="0"/>
                <a:cs typeface="Times New Roman" pitchFamily="18" charset="0"/>
              </a:rPr>
              <a:t> </a:t>
            </a:r>
            <a:r>
              <a:rPr lang="ru-RU" sz="1600" b="0" i="1" kern="1200" dirty="0" err="1" smtClean="0">
                <a:solidFill>
                  <a:schemeClr val="tx1"/>
                </a:solidFill>
                <a:latin typeface="Times New Roman" pitchFamily="18" charset="0"/>
                <a:cs typeface="Times New Roman" pitchFamily="18" charset="0"/>
              </a:rPr>
              <a:t>actor</a:t>
            </a:r>
            <a:r>
              <a:rPr lang="ru-RU" sz="1600" b="0" i="0" kern="1200" dirty="0" smtClean="0">
                <a:solidFill>
                  <a:schemeClr val="tx1"/>
                </a:solidFill>
                <a:latin typeface="Times New Roman" pitchFamily="18" charset="0"/>
                <a:cs typeface="Times New Roman" pitchFamily="18" charset="0"/>
              </a:rPr>
              <a:t> — исполнитель) — </a:t>
            </a:r>
            <a:r>
              <a:rPr lang="ru-RU" sz="1600" b="0" i="0" kern="1200" dirty="0" err="1" smtClean="0">
                <a:solidFill>
                  <a:schemeClr val="tx1"/>
                </a:solidFill>
                <a:latin typeface="Times New Roman" pitchFamily="18" charset="0"/>
                <a:cs typeface="Times New Roman" pitchFamily="18" charset="0"/>
              </a:rPr>
              <a:t>исполнитель</a:t>
            </a:r>
            <a:r>
              <a:rPr lang="ru-RU" sz="1600" b="0" i="0" kern="1200" dirty="0" smtClean="0">
                <a:solidFill>
                  <a:schemeClr val="tx1"/>
                </a:solidFill>
                <a:latin typeface="Times New Roman" pitchFamily="18" charset="0"/>
                <a:cs typeface="Times New Roman" pitchFamily="18" charset="0"/>
              </a:rPr>
              <a:t>  </a:t>
            </a:r>
            <a:r>
              <a:rPr lang="ru-RU" sz="1600" b="0" i="0" u="none" strike="noStrike" kern="1200" dirty="0" smtClean="0">
                <a:solidFill>
                  <a:schemeClr val="tx1"/>
                </a:solidFill>
                <a:latin typeface="Times New Roman" pitchFamily="18" charset="0"/>
                <a:cs typeface="Times New Roman" pitchFamily="18" charset="0"/>
                <a:hlinkClick r:id="rId5" tooltip="Роль (искусство)"/>
              </a:rPr>
              <a:t>ролей</a:t>
            </a:r>
            <a:r>
              <a:rPr lang="ru-RU" sz="1600" b="0" i="0" kern="1200" dirty="0" smtClean="0">
                <a:solidFill>
                  <a:schemeClr val="tx1"/>
                </a:solidFill>
                <a:latin typeface="Times New Roman" pitchFamily="18" charset="0"/>
                <a:cs typeface="Times New Roman" pitchFamily="18" charset="0"/>
              </a:rPr>
              <a:t> в </a:t>
            </a:r>
            <a:r>
              <a:rPr lang="ru-RU" sz="1600" b="0" i="0" u="none" strike="noStrike" kern="1200" dirty="0" smtClean="0">
                <a:solidFill>
                  <a:schemeClr val="tx1"/>
                </a:solidFill>
                <a:latin typeface="Times New Roman" pitchFamily="18" charset="0"/>
                <a:cs typeface="Times New Roman" pitchFamily="18" charset="0"/>
                <a:hlinkClick r:id="rId6" tooltip="Театр"/>
              </a:rPr>
              <a:t>спектаклях</a:t>
            </a:r>
            <a:r>
              <a:rPr lang="ru-RU" sz="1600" b="0" i="0" kern="1200" dirty="0" smtClean="0">
                <a:solidFill>
                  <a:schemeClr val="tx1"/>
                </a:solidFill>
                <a:latin typeface="Times New Roman" pitchFamily="18" charset="0"/>
                <a:cs typeface="Times New Roman" pitchFamily="18" charset="0"/>
              </a:rPr>
              <a:t> . Он работает, играя  (Есть профессия такая). Он на сцене с давних пор. </a:t>
            </a:r>
          </a:p>
          <a:p>
            <a:r>
              <a:rPr lang="ru-RU" sz="1600" b="0" i="0" kern="1200" dirty="0" smtClean="0">
                <a:solidFill>
                  <a:schemeClr val="tx1"/>
                </a:solidFill>
                <a:latin typeface="Times New Roman" pitchFamily="18" charset="0"/>
                <a:cs typeface="Times New Roman" pitchFamily="18" charset="0"/>
              </a:rPr>
              <a:t>Та   профессия…  (ответы детей) …(Актёр.)   </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692696" y="4427984"/>
            <a:ext cx="5486400" cy="4114800"/>
          </a:xfrm>
        </p:spPr>
        <p:txBody>
          <a:bodyPr>
            <a:normAutofit/>
          </a:bodyPr>
          <a:lstStyle/>
          <a:p>
            <a:r>
              <a:rPr lang="ru-RU" sz="1600" b="1" i="0" kern="1200" dirty="0" smtClean="0">
                <a:solidFill>
                  <a:schemeClr val="tx1"/>
                </a:solidFill>
                <a:latin typeface="Times New Roman" pitchFamily="18" charset="0"/>
                <a:cs typeface="Times New Roman" pitchFamily="18" charset="0"/>
              </a:rPr>
              <a:t>Актёр</a:t>
            </a:r>
            <a:r>
              <a:rPr lang="ru-RU" sz="1600" b="0" i="0" kern="1200" dirty="0" smtClean="0">
                <a:solidFill>
                  <a:schemeClr val="tx1"/>
                </a:solidFill>
                <a:latin typeface="Times New Roman" pitchFamily="18" charset="0"/>
                <a:cs typeface="Times New Roman" pitchFamily="18" charset="0"/>
              </a:rPr>
              <a:t> играет разные роли.   Он должен быть талантливым, трудолюбивым, иметь хорошую память, грамотную речь, уметь менять голос. Основу актёрского творчества составляет принцип перевоплощения. Существуют понятия внешнего и внутреннего перевоплощения. В процессе перевоплощения действие, мысль и чувство находятся в неразрывном единстве.</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600" b="1" i="0" kern="1200" dirty="0" smtClean="0">
                <a:solidFill>
                  <a:schemeClr val="tx1"/>
                </a:solidFill>
                <a:latin typeface="Times New Roman" pitchFamily="18" charset="0"/>
                <a:cs typeface="Times New Roman" pitchFamily="18" charset="0"/>
              </a:rPr>
              <a:t>Актёр</a:t>
            </a:r>
            <a:r>
              <a:rPr lang="ru-RU" sz="1600" i="0" kern="1200" dirty="0" smtClean="0">
                <a:solidFill>
                  <a:schemeClr val="tx1"/>
                </a:solidFill>
                <a:latin typeface="Times New Roman" pitchFamily="18" charset="0"/>
                <a:cs typeface="Times New Roman" pitchFamily="18" charset="0"/>
              </a:rPr>
              <a:t> прибегает к помощи </a:t>
            </a:r>
            <a:r>
              <a:rPr lang="ru-RU" sz="1600" i="0" u="none" strike="noStrike" kern="1200" dirty="0" smtClean="0">
                <a:solidFill>
                  <a:schemeClr val="tx1"/>
                </a:solidFill>
                <a:latin typeface="Times New Roman" pitchFamily="18" charset="0"/>
                <a:cs typeface="Times New Roman" pitchFamily="18" charset="0"/>
                <a:hlinkClick r:id="rId3" tooltip="Грим"/>
              </a:rPr>
              <a:t>грима</a:t>
            </a:r>
            <a:r>
              <a:rPr lang="ru-RU" sz="1600" i="0" kern="1200" dirty="0" smtClean="0">
                <a:solidFill>
                  <a:schemeClr val="tx1"/>
                </a:solidFill>
                <a:latin typeface="Times New Roman" pitchFamily="18" charset="0"/>
                <a:cs typeface="Times New Roman" pitchFamily="18" charset="0"/>
              </a:rPr>
              <a:t>, </a:t>
            </a:r>
            <a:r>
              <a:rPr lang="ru-RU" sz="1600" i="0" u="none" strike="noStrike" kern="1200" dirty="0" smtClean="0">
                <a:solidFill>
                  <a:schemeClr val="tx1"/>
                </a:solidFill>
                <a:latin typeface="Times New Roman" pitchFamily="18" charset="0"/>
                <a:cs typeface="Times New Roman" pitchFamily="18" charset="0"/>
                <a:hlinkClick r:id="rId4" tooltip="Костюм"/>
              </a:rPr>
              <a:t>костюма</a:t>
            </a:r>
            <a:r>
              <a:rPr lang="ru-RU" sz="1600" i="0" kern="1200" dirty="0" smtClean="0">
                <a:solidFill>
                  <a:schemeClr val="tx1"/>
                </a:solidFill>
                <a:latin typeface="Times New Roman" pitchFamily="18" charset="0"/>
                <a:cs typeface="Times New Roman" pitchFamily="18" charset="0"/>
              </a:rPr>
              <a:t> (в некоторых видах театра — к помощи </a:t>
            </a:r>
            <a:r>
              <a:rPr lang="ru-RU" sz="1600" i="0" u="none" strike="noStrike" kern="1200" dirty="0" smtClean="0">
                <a:solidFill>
                  <a:schemeClr val="tx1"/>
                </a:solidFill>
                <a:latin typeface="Times New Roman" pitchFamily="18" charset="0"/>
                <a:cs typeface="Times New Roman" pitchFamily="18" charset="0"/>
                <a:hlinkClick r:id="rId5" tooltip="Маска"/>
              </a:rPr>
              <a:t>маски</a:t>
            </a:r>
            <a:r>
              <a:rPr lang="ru-RU" sz="1600" i="0" kern="1200" dirty="0" smtClean="0">
                <a:solidFill>
                  <a:schemeClr val="tx1"/>
                </a:solidFill>
                <a:latin typeface="Times New Roman" pitchFamily="18" charset="0"/>
                <a:cs typeface="Times New Roman" pitchFamily="18" charset="0"/>
              </a:rPr>
              <a:t>), вырабатывает интонации, жесты, походку, мимику, передающие с той или иной степенью жизненной достоверности или театральной условности внешность и манеру поведения изображаемого им лица. Но подлинное перевоплощение заключается не только в том, чтобы передать на сцене внешний облик персонажа: актёр раскрывает духовный мир своего героя, показывает его характер, выражает его мысли и переживания.</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b="1" i="0" kern="1200" dirty="0" smtClean="0">
                <a:solidFill>
                  <a:schemeClr val="tx1"/>
                </a:solidFill>
                <a:latin typeface="Times New Roman" pitchFamily="18" charset="0"/>
                <a:cs typeface="Times New Roman" pitchFamily="18" charset="0"/>
              </a:rPr>
              <a:t>Художник-постановщик</a:t>
            </a:r>
            <a:r>
              <a:rPr lang="ru-RU" sz="1600" b="0" i="0" kern="1200" dirty="0" smtClean="0">
                <a:solidFill>
                  <a:schemeClr val="tx1"/>
                </a:solidFill>
                <a:latin typeface="Times New Roman" pitchFamily="18" charset="0"/>
                <a:cs typeface="Times New Roman" pitchFamily="18" charset="0"/>
              </a:rPr>
              <a:t> театра создает художественный образ спектакля, оперируя понятиями пьеса, сцена, сценическое действие. Как любой художник, сценограф должен владеть искусством рисунка, живописи и композиции. В то же время ему необходимы навыки дизайнера, архитектора и конструктора. А также пространственное мышление, чувство пропорций, знание основ перспективы и законов сцены. </a:t>
            </a:r>
            <a:endParaRPr lang="ru-RU" sz="16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b="1" i="0" kern="1200" dirty="0" smtClean="0">
                <a:solidFill>
                  <a:schemeClr val="tx1"/>
                </a:solidFill>
                <a:latin typeface="Times New Roman" pitchFamily="18" charset="0"/>
                <a:cs typeface="Times New Roman" pitchFamily="18" charset="0"/>
              </a:rPr>
              <a:t>Художник-декоратор</a:t>
            </a:r>
            <a:r>
              <a:rPr lang="ru-RU" sz="1600" b="0" i="0" kern="1200" dirty="0" smtClean="0">
                <a:solidFill>
                  <a:schemeClr val="tx1"/>
                </a:solidFill>
                <a:latin typeface="Times New Roman" pitchFamily="18" charset="0"/>
                <a:cs typeface="Times New Roman" pitchFamily="18" charset="0"/>
              </a:rPr>
              <a:t> — театральный художник, который переводит авторский замысел художника-постановщика с (плоских) эскизов на (объемные) декорации. Художник-декоратор:- руководит работниками декорационной мастерской театра;  - лично выполняет наиболее сложные живописные работы.</a:t>
            </a:r>
            <a:endParaRPr lang="ru-RU" sz="1600" b="0" i="0" kern="1200" dirty="0">
              <a:solidFill>
                <a:schemeClr val="tx1"/>
              </a:solidFill>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5546D5A1-F078-4A8B-AB99-0B978E428CCE}"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05.05.2015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05.05.2015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05.05.2015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05.05.2015</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05.05.2015</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6.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3853040"/>
          </a:xfrm>
        </p:spPr>
        <p:txBody>
          <a:bodyPr/>
          <a:lstStyle/>
          <a:p>
            <a:pPr>
              <a:lnSpc>
                <a:spcPct val="150000"/>
              </a:lnSpc>
            </a:pPr>
            <a:r>
              <a:rPr lang="ru-RU" sz="7200" b="1"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КТО  РАБОТАЕТ В ТЕАТРЕ?</a:t>
            </a:r>
            <a:r>
              <a:rPr lang="ru-RU" sz="7200" b="1" dirty="0" smtClean="0">
                <a:solidFill>
                  <a:srgbClr val="FF9900"/>
                </a:solidFill>
              </a:rPr>
              <a:t/>
            </a:r>
            <a:br>
              <a:rPr lang="ru-RU" sz="7200" b="1" dirty="0" smtClean="0">
                <a:solidFill>
                  <a:srgbClr val="FF9900"/>
                </a:solidFill>
              </a:rPr>
            </a:br>
            <a:endParaRPr lang="ru-RU" sz="7200" b="1" dirty="0">
              <a:solidFill>
                <a:srgbClr val="FF9900"/>
              </a:solidFill>
            </a:endParaRPr>
          </a:p>
        </p:txBody>
      </p:sp>
      <p:pic>
        <p:nvPicPr>
          <p:cNvPr id="6" name="Содержимое 5" descr="paste78.jpg"/>
          <p:cNvPicPr>
            <a:picLocks noGrp="1" noChangeAspect="1"/>
          </p:cNvPicPr>
          <p:nvPr>
            <p:ph idx="1"/>
          </p:nvPr>
        </p:nvPicPr>
        <p:blipFill>
          <a:blip r:embed="rId3" cstate="print"/>
          <a:stretch>
            <a:fillRect/>
          </a:stretch>
        </p:blipFill>
        <p:spPr>
          <a:xfrm>
            <a:off x="7277216" y="0"/>
            <a:ext cx="1866784" cy="1919287"/>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8136904" cy="1584176"/>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Декорации в кукольном театре</a:t>
            </a:r>
            <a:endParaRPr lang="ru-RU" sz="3600"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4" name="Содержимое 3" descr="mal_muk.jpg"/>
          <p:cNvPicPr>
            <a:picLocks noGrp="1" noChangeAspect="1"/>
          </p:cNvPicPr>
          <p:nvPr>
            <p:ph idx="1"/>
          </p:nvPr>
        </p:nvPicPr>
        <p:blipFill>
          <a:blip r:embed="rId3" cstate="print"/>
          <a:stretch>
            <a:fillRect/>
          </a:stretch>
        </p:blipFill>
        <p:spPr>
          <a:xfrm>
            <a:off x="899592" y="1412776"/>
            <a:ext cx="7632848" cy="5142175"/>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805264"/>
            <a:ext cx="8676456" cy="864096"/>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Художник по </a:t>
            </a:r>
            <a:r>
              <a:rPr lang="ru-RU" sz="3200" b="1"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костюмам</a:t>
            </a:r>
            <a:br>
              <a:rPr lang="ru-RU" sz="3200" b="1"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br>
            <a:r>
              <a:rPr lang="ru-RU" sz="1600" b="1"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(ЭСКИЗЫ КОСТЮМОВ)</a:t>
            </a:r>
            <a:endParaRPr lang="ru-RU" sz="1600" b="1"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5" name="Рисунок 4" descr="01.g2uPOZHIDAEV. ESKIZ_opt.jpeg"/>
          <p:cNvPicPr>
            <a:picLocks noGrp="1" noChangeAspect="1"/>
          </p:cNvPicPr>
          <p:nvPr>
            <p:ph type="pic" idx="1"/>
          </p:nvPr>
        </p:nvPicPr>
        <p:blipFill>
          <a:blip r:embed="rId3" cstate="print"/>
          <a:srcRect t="7543" b="7543"/>
          <a:stretch>
            <a:fillRect/>
          </a:stretch>
        </p:blipFill>
        <p:spPr>
          <a:xfrm>
            <a:off x="539552" y="404664"/>
            <a:ext cx="8382704" cy="5472608"/>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008112"/>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От эскиза до роли</a:t>
            </a:r>
            <a:endParaRPr lang="ru-RU"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7" name="Содержимое 6" descr="img441.jpg"/>
          <p:cNvPicPr>
            <a:picLocks noGrp="1" noChangeAspect="1"/>
          </p:cNvPicPr>
          <p:nvPr>
            <p:ph sz="half" idx="1"/>
          </p:nvPr>
        </p:nvPicPr>
        <p:blipFill>
          <a:blip r:embed="rId3" cstate="print"/>
          <a:stretch>
            <a:fillRect/>
          </a:stretch>
        </p:blipFill>
        <p:spPr>
          <a:xfrm>
            <a:off x="611560" y="1268760"/>
            <a:ext cx="7419230" cy="529608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12064"/>
            <a:ext cx="8712968" cy="1188744"/>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Многообразие костюмов</a:t>
            </a:r>
            <a:endParaRPr lang="ru-RU"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5" name="Содержимое 4" descr="10(7).jpg"/>
          <p:cNvPicPr>
            <a:picLocks noGrp="1" noChangeAspect="1"/>
          </p:cNvPicPr>
          <p:nvPr>
            <p:ph sz="half" idx="1"/>
          </p:nvPr>
        </p:nvPicPr>
        <p:blipFill>
          <a:blip r:embed="rId3" cstate="print"/>
          <a:stretch>
            <a:fillRect/>
          </a:stretch>
        </p:blipFill>
        <p:spPr>
          <a:xfrm>
            <a:off x="323528" y="2348880"/>
            <a:ext cx="4392488" cy="3134673"/>
          </a:xfrm>
        </p:spPr>
      </p:pic>
      <p:pic>
        <p:nvPicPr>
          <p:cNvPr id="6" name="Содержимое 5" descr="ab1782b8-37f5-4428-b8a7-b1820ad04579.jpg"/>
          <p:cNvPicPr>
            <a:picLocks noGrp="1" noChangeAspect="1"/>
          </p:cNvPicPr>
          <p:nvPr>
            <p:ph sz="half" idx="4294967295"/>
          </p:nvPr>
        </p:nvPicPr>
        <p:blipFill>
          <a:blip r:embed="rId4" cstate="print"/>
          <a:stretch>
            <a:fillRect/>
          </a:stretch>
        </p:blipFill>
        <p:spPr>
          <a:xfrm>
            <a:off x="4716017" y="2349500"/>
            <a:ext cx="4427984" cy="3095625"/>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5877272"/>
            <a:ext cx="5486400" cy="792088"/>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КОСТЮМЕР</a:t>
            </a:r>
            <a:endParaRPr lang="ru-RU" sz="4000" b="1" spc="0" dirty="0">
              <a:ln w="11430"/>
              <a:solidFill>
                <a:srgbClr val="FF9900"/>
              </a:solidFill>
              <a:effectLst>
                <a:outerShdw blurRad="50800" dist="39000" dir="5460000" algn="tl">
                  <a:srgbClr val="000000">
                    <a:alpha val="38000"/>
                  </a:srgbClr>
                </a:outerShdw>
              </a:effectLst>
            </a:endParaRPr>
          </a:p>
        </p:txBody>
      </p:sp>
      <p:pic>
        <p:nvPicPr>
          <p:cNvPr id="6" name="Рисунок 5" descr="Kostium_20111110_04.jpg"/>
          <p:cNvPicPr>
            <a:picLocks noGrp="1" noChangeAspect="1"/>
          </p:cNvPicPr>
          <p:nvPr>
            <p:ph type="pic" idx="1"/>
          </p:nvPr>
        </p:nvPicPr>
        <p:blipFill>
          <a:blip r:embed="rId3" cstate="print"/>
          <a:srcRect t="6870" b="6870"/>
          <a:stretch>
            <a:fillRect/>
          </a:stretch>
        </p:blipFill>
        <p:spPr>
          <a:xfrm>
            <a:off x="683568" y="476672"/>
            <a:ext cx="8189097" cy="532859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5949280"/>
            <a:ext cx="5486400" cy="792088"/>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ГРИМЕР</a:t>
            </a:r>
            <a:endParaRPr lang="ru-RU" sz="4000" b="1" spc="0" dirty="0">
              <a:ln w="11430"/>
              <a:solidFill>
                <a:srgbClr val="FF9900"/>
              </a:solidFill>
              <a:effectLst>
                <a:outerShdw blurRad="50800" dist="39000" dir="5460000" algn="tl">
                  <a:srgbClr val="000000">
                    <a:alpha val="38000"/>
                  </a:srgbClr>
                </a:outerShdw>
              </a:effectLst>
            </a:endParaRPr>
          </a:p>
        </p:txBody>
      </p:sp>
      <p:pic>
        <p:nvPicPr>
          <p:cNvPr id="5" name="Рисунок 4" descr="1010307_0307_201.jpg"/>
          <p:cNvPicPr>
            <a:picLocks noGrp="1" noChangeAspect="1"/>
          </p:cNvPicPr>
          <p:nvPr>
            <p:ph type="pic" idx="1"/>
          </p:nvPr>
        </p:nvPicPr>
        <p:blipFill>
          <a:blip r:embed="rId3" cstate="print"/>
          <a:srcRect l="5975" r="5975"/>
          <a:stretch>
            <a:fillRect/>
          </a:stretch>
        </p:blipFill>
        <p:spPr>
          <a:xfrm>
            <a:off x="827584" y="332656"/>
            <a:ext cx="8064895" cy="5688632"/>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Варианты грима</a:t>
            </a:r>
            <a:endParaRPr lang="ru-RU" b="1" dirty="0">
              <a:ln w="1905"/>
              <a:solidFill>
                <a:srgbClr val="FF9900"/>
              </a:solidFill>
              <a:effectLst>
                <a:innerShdw blurRad="69850" dist="43180" dir="5400000">
                  <a:srgbClr val="000000">
                    <a:alpha val="65000"/>
                  </a:srgbClr>
                </a:innerShdw>
              </a:effectLst>
              <a:latin typeface="BatangChe" pitchFamily="49" charset="-127"/>
              <a:ea typeface="BatangChe" pitchFamily="49" charset="-127"/>
            </a:endParaRPr>
          </a:p>
        </p:txBody>
      </p:sp>
      <p:pic>
        <p:nvPicPr>
          <p:cNvPr id="7" name="Содержимое 6" descr="9207_15930317.jpg"/>
          <p:cNvPicPr>
            <a:picLocks noGrp="1" noChangeAspect="1"/>
          </p:cNvPicPr>
          <p:nvPr>
            <p:ph sz="half" idx="1"/>
          </p:nvPr>
        </p:nvPicPr>
        <p:blipFill>
          <a:blip r:embed="rId3" cstate="print"/>
          <a:stretch>
            <a:fillRect/>
          </a:stretch>
        </p:blipFill>
        <p:spPr>
          <a:xfrm>
            <a:off x="111814" y="2348880"/>
            <a:ext cx="4383986" cy="2975631"/>
          </a:xfrm>
        </p:spPr>
      </p:pic>
      <p:pic>
        <p:nvPicPr>
          <p:cNvPr id="8" name="Содержимое 7" descr="Svetlana-Chihireva8160642.jpg"/>
          <p:cNvPicPr>
            <a:picLocks noGrp="1" noChangeAspect="1"/>
          </p:cNvPicPr>
          <p:nvPr>
            <p:ph sz="half" idx="2"/>
          </p:nvPr>
        </p:nvPicPr>
        <p:blipFill>
          <a:blip r:embed="rId4" cstate="print"/>
          <a:stretch>
            <a:fillRect/>
          </a:stretch>
        </p:blipFill>
        <p:spPr>
          <a:xfrm>
            <a:off x="4549596" y="2348880"/>
            <a:ext cx="4137204" cy="2958101"/>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72008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Пластический грим</a:t>
            </a:r>
            <a:endParaRPr lang="ru-RU" sz="3600"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5" name="Содержимое 4" descr="kandche18.jpg"/>
          <p:cNvPicPr>
            <a:picLocks noGrp="1" noChangeAspect="1"/>
          </p:cNvPicPr>
          <p:nvPr>
            <p:ph sz="half" idx="1"/>
          </p:nvPr>
        </p:nvPicPr>
        <p:blipFill>
          <a:blip r:embed="rId3" cstate="print"/>
          <a:stretch>
            <a:fillRect/>
          </a:stretch>
        </p:blipFill>
        <p:spPr>
          <a:xfrm>
            <a:off x="148909" y="908719"/>
            <a:ext cx="3847027" cy="5616099"/>
          </a:xfrm>
        </p:spPr>
      </p:pic>
      <p:pic>
        <p:nvPicPr>
          <p:cNvPr id="6" name="Содержимое 5" descr="860908.jpg"/>
          <p:cNvPicPr>
            <a:picLocks noGrp="1" noChangeAspect="1"/>
          </p:cNvPicPr>
          <p:nvPr>
            <p:ph sz="half" idx="2"/>
          </p:nvPr>
        </p:nvPicPr>
        <p:blipFill>
          <a:blip r:embed="rId4" cstate="print"/>
          <a:stretch>
            <a:fillRect/>
          </a:stretch>
        </p:blipFill>
        <p:spPr>
          <a:xfrm>
            <a:off x="4211960" y="1043520"/>
            <a:ext cx="4608511" cy="5474912"/>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5445224"/>
            <a:ext cx="7776864" cy="1008112"/>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Работа гримера</a:t>
            </a:r>
            <a:endParaRPr lang="ru-RU" sz="4400"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5" name="Рисунок 4" descr="706780177.jpg"/>
          <p:cNvPicPr>
            <a:picLocks noGrp="1" noChangeAspect="1"/>
          </p:cNvPicPr>
          <p:nvPr>
            <p:ph type="pic" idx="1"/>
          </p:nvPr>
        </p:nvPicPr>
        <p:blipFill>
          <a:blip r:embed="rId3" cstate="print"/>
          <a:srcRect t="205" b="205"/>
          <a:stretch>
            <a:fillRect/>
          </a:stretch>
        </p:blipFill>
        <p:spPr>
          <a:xfrm>
            <a:off x="1043608" y="260648"/>
            <a:ext cx="7776863" cy="5472608"/>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116632"/>
            <a:ext cx="7690048" cy="108012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Зрительный зал в театре</a:t>
            </a:r>
            <a:endParaRPr lang="ru-RU" sz="3600"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4" name="Содержимое 3" descr="foto-aleksandriskytheatrebig4.jpg"/>
          <p:cNvPicPr>
            <a:picLocks noGrp="1" noChangeAspect="1"/>
          </p:cNvPicPr>
          <p:nvPr>
            <p:ph idx="1"/>
          </p:nvPr>
        </p:nvPicPr>
        <p:blipFill>
          <a:blip r:embed="rId3" cstate="print"/>
          <a:stretch>
            <a:fillRect/>
          </a:stretch>
        </p:blipFill>
        <p:spPr>
          <a:xfrm>
            <a:off x="1115616" y="1400071"/>
            <a:ext cx="7200800" cy="5217971"/>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ЗАКУЛИСЬЕ</a:t>
            </a:r>
            <a:endParaRPr lang="ru-RU" sz="3600"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4" name="Содержимое 3" descr="27.jpg"/>
          <p:cNvPicPr>
            <a:picLocks noGrp="1" noChangeAspect="1"/>
          </p:cNvPicPr>
          <p:nvPr>
            <p:ph idx="1"/>
          </p:nvPr>
        </p:nvPicPr>
        <p:blipFill>
          <a:blip r:embed="rId3" cstate="print"/>
          <a:stretch>
            <a:fillRect/>
          </a:stretch>
        </p:blipFill>
        <p:spPr>
          <a:xfrm>
            <a:off x="800907" y="1340768"/>
            <a:ext cx="7947557" cy="5112568"/>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5805264"/>
            <a:ext cx="5486400" cy="648072"/>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00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РЕЖИССЕР</a:t>
            </a:r>
            <a:endParaRPr lang="ru-RU" sz="4000" dirty="0">
              <a:ln w="11430"/>
              <a:solidFill>
                <a:srgbClr val="FF9900"/>
              </a:solidFill>
              <a:effectLst>
                <a:outerShdw blurRad="50800" dist="39000" dir="5460000" algn="tl">
                  <a:srgbClr val="000000">
                    <a:alpha val="38000"/>
                  </a:srgbClr>
                </a:outerShdw>
              </a:effectLst>
            </a:endParaRPr>
          </a:p>
        </p:txBody>
      </p:sp>
      <p:pic>
        <p:nvPicPr>
          <p:cNvPr id="5" name="Рисунок 4" descr="karlayl.jpg"/>
          <p:cNvPicPr>
            <a:picLocks noGrp="1" noChangeAspect="1"/>
          </p:cNvPicPr>
          <p:nvPr>
            <p:ph type="pic" idx="1"/>
          </p:nvPr>
        </p:nvPicPr>
        <p:blipFill>
          <a:blip r:embed="rId3" cstate="print"/>
          <a:srcRect t="14215" b="14215"/>
          <a:stretch>
            <a:fillRect/>
          </a:stretch>
        </p:blipFill>
        <p:spPr>
          <a:xfrm>
            <a:off x="683568" y="404664"/>
            <a:ext cx="8227945" cy="5112568"/>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6165304"/>
            <a:ext cx="5486400" cy="692696"/>
          </a:xfrm>
        </p:spPr>
        <p:txBody>
          <a:bodyPr>
            <a:noAutofit/>
          </a:bodyPr>
          <a:lstStyle/>
          <a:p>
            <a:pPr algn="ctr"/>
            <a:r>
              <a:rPr lang="ru-RU" sz="4000"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АКТЕР</a:t>
            </a:r>
            <a:endParaRPr lang="ru-RU" sz="4000" dirty="0">
              <a:ln w="1905"/>
              <a:solidFill>
                <a:srgbClr val="FF9900"/>
              </a:solidFill>
              <a:effectLst>
                <a:innerShdw blurRad="69850" dist="43180" dir="5400000">
                  <a:srgbClr val="000000">
                    <a:alpha val="65000"/>
                  </a:srgbClr>
                </a:innerShdw>
              </a:effectLst>
            </a:endParaRPr>
          </a:p>
        </p:txBody>
      </p:sp>
      <p:pic>
        <p:nvPicPr>
          <p:cNvPr id="8" name="Рисунок 7" descr="Eighteenth_century_Engraving_Actors_on_Stage_Adults_Females_Males_Stages_Comedians_b.jpg"/>
          <p:cNvPicPr>
            <a:picLocks noGrp="1" noChangeAspect="1"/>
          </p:cNvPicPr>
          <p:nvPr>
            <p:ph type="pic" idx="1"/>
          </p:nvPr>
        </p:nvPicPr>
        <p:blipFill>
          <a:blip r:embed="rId3" cstate="print"/>
          <a:srcRect l="5733" r="5733"/>
          <a:stretch>
            <a:fillRect/>
          </a:stretch>
        </p:blipFill>
        <p:spPr>
          <a:xfrm>
            <a:off x="611560" y="116632"/>
            <a:ext cx="8016807" cy="5958174"/>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5949280"/>
            <a:ext cx="5486400" cy="648072"/>
          </a:xfrm>
        </p:spPr>
        <p:txBody>
          <a:bodyPr>
            <a:normAutofit fontScale="90000"/>
          </a:bodyPr>
          <a:lstStyle/>
          <a:p>
            <a:pPr algn="ctr"/>
            <a:r>
              <a:rPr lang="ru-RU" sz="4000" b="1"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АКТЕРЫ</a:t>
            </a:r>
            <a:endParaRPr lang="ru-RU" sz="4000" b="1" dirty="0">
              <a:ln w="1905"/>
              <a:solidFill>
                <a:srgbClr val="FF9900"/>
              </a:solidFill>
              <a:effectLst>
                <a:innerShdw blurRad="69850" dist="43180" dir="5400000">
                  <a:srgbClr val="000000">
                    <a:alpha val="65000"/>
                  </a:srgbClr>
                </a:innerShdw>
              </a:effectLst>
              <a:latin typeface="BatangChe" pitchFamily="49" charset="-127"/>
              <a:ea typeface="BatangChe" pitchFamily="49" charset="-127"/>
            </a:endParaRPr>
          </a:p>
        </p:txBody>
      </p:sp>
      <p:pic>
        <p:nvPicPr>
          <p:cNvPr id="5" name="Рисунок 4" descr="2805472883_full.jpg"/>
          <p:cNvPicPr>
            <a:picLocks noGrp="1" noChangeAspect="1"/>
          </p:cNvPicPr>
          <p:nvPr>
            <p:ph type="pic" idx="1"/>
          </p:nvPr>
        </p:nvPicPr>
        <p:blipFill>
          <a:blip r:embed="rId3" cstate="print"/>
          <a:srcRect l="3333" r="3333"/>
          <a:stretch>
            <a:fillRect/>
          </a:stretch>
        </p:blipFill>
        <p:spPr>
          <a:xfrm>
            <a:off x="683568" y="188640"/>
            <a:ext cx="8136936" cy="576064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6021288"/>
            <a:ext cx="7416824" cy="504056"/>
          </a:xfrm>
        </p:spPr>
        <p:txBody>
          <a:bodyPr>
            <a:no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3200" b="1" spc="0" dirty="0" smtClean="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rPr>
              <a:t>ТАКИЕ РАЗНЫЕ  РОЛИ</a:t>
            </a:r>
            <a:endParaRPr lang="ru-RU" sz="3200" b="1" spc="0" dirty="0">
              <a:ln w="11430"/>
              <a:solidFill>
                <a:srgbClr val="FF9900"/>
              </a:solidFill>
              <a:effectLst>
                <a:outerShdw blurRad="50800" dist="39000" dir="5460000" algn="tl">
                  <a:srgbClr val="000000">
                    <a:alpha val="38000"/>
                  </a:srgbClr>
                </a:outerShdw>
              </a:effectLst>
              <a:latin typeface="BatangChe" pitchFamily="49" charset="-127"/>
              <a:ea typeface="BatangChe" pitchFamily="49" charset="-127"/>
            </a:endParaRPr>
          </a:p>
        </p:txBody>
      </p:sp>
      <p:pic>
        <p:nvPicPr>
          <p:cNvPr id="5" name="Рисунок 4" descr="uKb9WCCdxn8.jpg"/>
          <p:cNvPicPr>
            <a:picLocks noGrp="1" noChangeAspect="1"/>
          </p:cNvPicPr>
          <p:nvPr>
            <p:ph type="pic" idx="1"/>
          </p:nvPr>
        </p:nvPicPr>
        <p:blipFill>
          <a:blip r:embed="rId3" cstate="print"/>
          <a:srcRect l="8000" r="8000"/>
          <a:stretch>
            <a:fillRect/>
          </a:stretch>
        </p:blipFill>
        <p:spPr>
          <a:xfrm>
            <a:off x="827584" y="476672"/>
            <a:ext cx="7407969" cy="5422048"/>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332656"/>
            <a:ext cx="7772400" cy="1008112"/>
          </a:xfrm>
        </p:spPr>
        <p:txBody>
          <a:bodyPr>
            <a:normAutofit fontScale="90000"/>
          </a:bodyPr>
          <a:lstStyle/>
          <a:p>
            <a:r>
              <a:rPr lang="ru-RU" sz="3200" b="1"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Художник-постановщик </a:t>
            </a:r>
            <a:r>
              <a:rPr lang="ru-RU" sz="2000" b="1"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
            </a:r>
            <a:br>
              <a:rPr lang="ru-RU" sz="2000" b="1"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br>
            <a:r>
              <a:rPr lang="ru-RU" sz="2000"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ТЕАТРАЛЬНЫЕ   ДЕКОРАЦИИ</a:t>
            </a:r>
            <a:r>
              <a:rPr lang="ru-RU" sz="3100"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(эскиз)</a:t>
            </a:r>
            <a:endParaRPr lang="ru-RU" sz="3100" dirty="0">
              <a:ln w="1905"/>
              <a:solidFill>
                <a:srgbClr val="FF9900"/>
              </a:solidFill>
              <a:effectLst>
                <a:innerShdw blurRad="69850" dist="43180" dir="5400000">
                  <a:srgbClr val="000000">
                    <a:alpha val="65000"/>
                  </a:srgbClr>
                </a:innerShdw>
              </a:effectLst>
              <a:latin typeface="BatangChe" pitchFamily="49" charset="-127"/>
              <a:ea typeface="BatangChe" pitchFamily="49" charset="-127"/>
            </a:endParaRPr>
          </a:p>
        </p:txBody>
      </p:sp>
      <p:pic>
        <p:nvPicPr>
          <p:cNvPr id="4" name="Содержимое 3" descr="Hvostenko-Hvostov_AV-Eskiz-teatralnoy-dekoracii-19311.jpg"/>
          <p:cNvPicPr>
            <a:picLocks noGrp="1" noChangeAspect="1"/>
          </p:cNvPicPr>
          <p:nvPr>
            <p:ph idx="1"/>
          </p:nvPr>
        </p:nvPicPr>
        <p:blipFill>
          <a:blip r:embed="rId3" cstate="print"/>
          <a:stretch>
            <a:fillRect/>
          </a:stretch>
        </p:blipFill>
        <p:spPr>
          <a:xfrm>
            <a:off x="1165718" y="1784350"/>
            <a:ext cx="7269764" cy="4572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301208"/>
            <a:ext cx="8640960" cy="1152128"/>
          </a:xfrm>
        </p:spPr>
        <p:txBody>
          <a:bodyPr>
            <a:noAutofit/>
          </a:bodyPr>
          <a:lstStyle/>
          <a:p>
            <a:pPr algn="ctr"/>
            <a:r>
              <a:rPr lang="ru-RU" sz="4000" dirty="0" smtClean="0">
                <a:latin typeface="BatangChe" pitchFamily="49" charset="-127"/>
                <a:ea typeface="BatangChe" pitchFamily="49" charset="-127"/>
              </a:rPr>
              <a:t/>
            </a:r>
            <a:br>
              <a:rPr lang="ru-RU" sz="4000" dirty="0" smtClean="0">
                <a:latin typeface="BatangChe" pitchFamily="49" charset="-127"/>
                <a:ea typeface="BatangChe" pitchFamily="49" charset="-127"/>
              </a:rPr>
            </a:br>
            <a:r>
              <a:rPr lang="ru-RU" sz="3200" dirty="0" smtClean="0">
                <a:ln w="1905"/>
                <a:solidFill>
                  <a:srgbClr val="FF0066"/>
                </a:solidFill>
                <a:effectLst>
                  <a:innerShdw blurRad="69850" dist="43180" dir="5400000">
                    <a:srgbClr val="000000">
                      <a:alpha val="65000"/>
                    </a:srgbClr>
                  </a:innerShdw>
                </a:effectLst>
                <a:latin typeface="BatangChe" pitchFamily="49" charset="-127"/>
                <a:ea typeface="BatangChe" pitchFamily="49" charset="-127"/>
              </a:rPr>
              <a:t/>
            </a:r>
            <a:br>
              <a:rPr lang="ru-RU" sz="3200" dirty="0" smtClean="0">
                <a:ln w="1905"/>
                <a:solidFill>
                  <a:srgbClr val="FF0066"/>
                </a:solidFill>
                <a:effectLst>
                  <a:innerShdw blurRad="69850" dist="43180" dir="5400000">
                    <a:srgbClr val="000000">
                      <a:alpha val="65000"/>
                    </a:srgbClr>
                  </a:innerShdw>
                </a:effectLst>
                <a:latin typeface="BatangChe" pitchFamily="49" charset="-127"/>
                <a:ea typeface="BatangChe" pitchFamily="49" charset="-127"/>
              </a:rPr>
            </a:br>
            <a:r>
              <a:rPr lang="ru-RU" sz="1800" dirty="0" smtClean="0">
                <a:ln w="1905"/>
                <a:solidFill>
                  <a:srgbClr val="FF0066"/>
                </a:solidFill>
                <a:effectLst>
                  <a:innerShdw blurRad="69850" dist="43180" dir="5400000">
                    <a:srgbClr val="000000">
                      <a:alpha val="65000"/>
                    </a:srgbClr>
                  </a:innerShdw>
                </a:effectLst>
                <a:latin typeface="BatangChe" pitchFamily="49" charset="-127"/>
                <a:ea typeface="BatangChe" pitchFamily="49" charset="-127"/>
              </a:rPr>
              <a:t> </a:t>
            </a:r>
            <a:r>
              <a:rPr lang="ru-RU" sz="3600" b="1" dirty="0" smtClean="0">
                <a:ln w="1905"/>
                <a:solidFill>
                  <a:srgbClr val="FF9900"/>
                </a:solidFill>
                <a:effectLst>
                  <a:innerShdw blurRad="69850" dist="43180" dir="5400000">
                    <a:srgbClr val="000000">
                      <a:alpha val="65000"/>
                    </a:srgbClr>
                  </a:innerShdw>
                </a:effectLst>
                <a:latin typeface="BatangChe" pitchFamily="49" charset="-127"/>
                <a:ea typeface="BatangChe" pitchFamily="49" charset="-127"/>
              </a:rPr>
              <a:t>ХУДОЖНИК - ДЕКОРАТОР</a:t>
            </a:r>
            <a:endParaRPr lang="ru-RU" sz="3600" b="1" dirty="0">
              <a:ln w="1905"/>
              <a:solidFill>
                <a:srgbClr val="FF9900"/>
              </a:solidFill>
              <a:effectLst>
                <a:innerShdw blurRad="69850" dist="43180" dir="5400000">
                  <a:srgbClr val="000000">
                    <a:alpha val="65000"/>
                  </a:srgbClr>
                </a:innerShdw>
              </a:effectLst>
            </a:endParaRPr>
          </a:p>
        </p:txBody>
      </p:sp>
      <p:pic>
        <p:nvPicPr>
          <p:cNvPr id="5" name="Рисунок 4" descr="0_5f88c_281f9238_XL.jpg"/>
          <p:cNvPicPr>
            <a:picLocks noGrp="1" noChangeAspect="1"/>
          </p:cNvPicPr>
          <p:nvPr>
            <p:ph type="pic" idx="1"/>
          </p:nvPr>
        </p:nvPicPr>
        <p:blipFill>
          <a:blip r:embed="rId3" cstate="print"/>
          <a:srcRect t="7357" b="7357"/>
          <a:stretch>
            <a:fillRect/>
          </a:stretch>
        </p:blipFill>
        <p:spPr>
          <a:xfrm>
            <a:off x="611560" y="404664"/>
            <a:ext cx="8283374" cy="4896544"/>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1_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547</Words>
  <Application>Microsoft Office PowerPoint</Application>
  <PresentationFormat>Экран (4:3)</PresentationFormat>
  <Paragraphs>61</Paragraphs>
  <Slides>18</Slides>
  <Notes>18</Notes>
  <HiddenSlides>0</HiddenSlides>
  <MMClips>0</MMClips>
  <ScaleCrop>false</ScaleCrop>
  <HeadingPairs>
    <vt:vector size="4" baseType="variant">
      <vt:variant>
        <vt:lpstr>Тема</vt:lpstr>
      </vt:variant>
      <vt:variant>
        <vt:i4>3</vt:i4>
      </vt:variant>
      <vt:variant>
        <vt:lpstr>Заголовки слайдов</vt:lpstr>
      </vt:variant>
      <vt:variant>
        <vt:i4>18</vt:i4>
      </vt:variant>
    </vt:vector>
  </HeadingPairs>
  <TitlesOfParts>
    <vt:vector size="21" baseType="lpstr">
      <vt:lpstr>Изящная</vt:lpstr>
      <vt:lpstr>Метро</vt:lpstr>
      <vt:lpstr>1_Метро</vt:lpstr>
      <vt:lpstr>КТО  РАБОТАЕТ В ТЕАТРЕ? </vt:lpstr>
      <vt:lpstr>Зрительный зал в театре</vt:lpstr>
      <vt:lpstr>ЗАКУЛИСЬЕ</vt:lpstr>
      <vt:lpstr>РЕЖИССЕР</vt:lpstr>
      <vt:lpstr>АКТЕР</vt:lpstr>
      <vt:lpstr>АКТЕРЫ</vt:lpstr>
      <vt:lpstr>ТАКИЕ РАЗНЫЕ  РОЛИ</vt:lpstr>
      <vt:lpstr>Художник-постановщик  ТЕАТРАЛЬНЫЕ   ДЕКОРАЦИИ(эскиз)</vt:lpstr>
      <vt:lpstr>   ХУДОЖНИК - ДЕКОРАТОР</vt:lpstr>
      <vt:lpstr>Декорации в кукольном театре</vt:lpstr>
      <vt:lpstr>Художник по костюмам (ЭСКИЗЫ КОСТЮМОВ)</vt:lpstr>
      <vt:lpstr>От эскиза до роли</vt:lpstr>
      <vt:lpstr>Многообразие костюмов</vt:lpstr>
      <vt:lpstr>КОСТЮМЕР</vt:lpstr>
      <vt:lpstr>ГРИМЕР</vt:lpstr>
      <vt:lpstr>Варианты грима</vt:lpstr>
      <vt:lpstr>Пластический грим</vt:lpstr>
      <vt:lpstr>Работа гримера</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Содержание</dc:title>
  <dc:creator>1</dc:creator>
  <cp:lastModifiedBy>1</cp:lastModifiedBy>
  <cp:revision>24</cp:revision>
  <dcterms:created xsi:type="dcterms:W3CDTF">2015-04-25T18:35:33Z</dcterms:created>
  <dcterms:modified xsi:type="dcterms:W3CDTF">2015-05-05T09:44:22Z</dcterms:modified>
</cp:coreProperties>
</file>