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63" r:id="rId3"/>
    <p:sldId id="270" r:id="rId4"/>
    <p:sldId id="308" r:id="rId5"/>
    <p:sldId id="259" r:id="rId6"/>
    <p:sldId id="261" r:id="rId7"/>
    <p:sldId id="309" r:id="rId8"/>
    <p:sldId id="310" r:id="rId9"/>
    <p:sldId id="297" r:id="rId10"/>
    <p:sldId id="303" r:id="rId11"/>
    <p:sldId id="304" r:id="rId12"/>
    <p:sldId id="305" r:id="rId13"/>
    <p:sldId id="306" r:id="rId14"/>
    <p:sldId id="287" r:id="rId15"/>
    <p:sldId id="289" r:id="rId16"/>
    <p:sldId id="266" r:id="rId17"/>
    <p:sldId id="295" r:id="rId18"/>
    <p:sldId id="290" r:id="rId19"/>
    <p:sldId id="292" r:id="rId20"/>
    <p:sldId id="293" r:id="rId21"/>
    <p:sldId id="291" r:id="rId22"/>
    <p:sldId id="276" r:id="rId23"/>
    <p:sldId id="299" r:id="rId24"/>
    <p:sldId id="300" r:id="rId25"/>
    <p:sldId id="301" r:id="rId26"/>
    <p:sldId id="302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162D0"/>
    <a:srgbClr val="11C6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73" d="100"/>
          <a:sy n="73" d="100"/>
        </p:scale>
        <p:origin x="-10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AA645-58F6-476F-A833-0D41654129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00AD5-9655-49AC-A57F-1E2AE2558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920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00AD5-9655-49AC-A57F-1E2AE2558C7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289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00AD5-9655-49AC-A57F-1E2AE2558C7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942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forumsmile.ru/pic2498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forumsmile.ru/pic2542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galki.ru/images/stories/clip_image017_2_37c99b9dd9cc0f8276e01bf6034a91c6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forumsmile.ru/pic2498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forumsmile.ru/pic2547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1608" cy="381642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создания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 технологии утренней гимнастики. </a:t>
            </a:r>
            <a:b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3573016"/>
            <a:ext cx="8892480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«Нескучная гимнастика».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820472" cy="495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структуры ЗОТ, связей между его элементами.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дошкольники мальчики и девочки.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30человек.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3-4года (младшая группа)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5-6минут.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проведения: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спортивный зал.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" y="2204864"/>
          <a:ext cx="9143999" cy="754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6615"/>
                <a:gridCol w="2110305"/>
                <a:gridCol w="1819230"/>
                <a:gridCol w="1455383"/>
                <a:gridCol w="1259699"/>
                <a:gridCol w="2062767"/>
              </a:tblGrid>
              <a:tr h="562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Описание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движений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темп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Дозировка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Методические рекомендации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940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Вводная часть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дорожке, по тропинке,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идем и держим спинки.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Выше ножки поднимаем,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гости к Дедушке шагаем!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Ходьба по залу с высоким подниманием колен.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0,5мин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Следить за дыханием, за осанкой</a:t>
                      </a:r>
                    </a:p>
                  </a:txBody>
                  <a:tcPr marL="68580" marR="68580" marT="0" marB="0"/>
                </a:tc>
              </a:tr>
              <a:tr h="88454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Утром мокрая трава,</a:t>
                      </a:r>
                    </a:p>
                    <a:p>
                      <a:r>
                        <a:rPr lang="ru-RU" sz="1200" dirty="0" smtClean="0"/>
                        <a:t>Вся</a:t>
                      </a:r>
                      <a:r>
                        <a:rPr lang="ru-RU" sz="1200" baseline="0" dirty="0" smtClean="0"/>
                        <a:t> ещё в росе она.</a:t>
                      </a:r>
                    </a:p>
                    <a:p>
                      <a:r>
                        <a:rPr lang="ru-RU" sz="1200" baseline="0" dirty="0" smtClean="0"/>
                        <a:t>Как бы ног не замочить.</a:t>
                      </a:r>
                    </a:p>
                    <a:p>
                      <a:r>
                        <a:rPr lang="ru-RU" sz="1200" baseline="0" dirty="0" smtClean="0"/>
                        <a:t>Будем на носках ходить.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Ходьба на носках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медленный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10с.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Спина прямая.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Руки на поясе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9963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Нам уже не далеко.</a:t>
                      </a:r>
                    </a:p>
                    <a:p>
                      <a:r>
                        <a:rPr lang="ru-RU" sz="1200" dirty="0" smtClean="0"/>
                        <a:t>Побежали</a:t>
                      </a:r>
                      <a:r>
                        <a:rPr lang="ru-RU" sz="1200" baseline="0" dirty="0" smtClean="0"/>
                        <a:t> все легко.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Бег в колонне.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умеренный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15с.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Осуществление контроля за дистанцией между детьми,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осанкой , за дыханием.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89617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 деревни  добежали.</a:t>
                      </a:r>
                    </a:p>
                    <a:p>
                      <a:r>
                        <a:rPr lang="ru-RU" sz="1200" dirty="0" smtClean="0"/>
                        <a:t>И немного мы устали.</a:t>
                      </a:r>
                    </a:p>
                    <a:p>
                      <a:r>
                        <a:rPr lang="ru-RU" sz="1200" dirty="0" smtClean="0"/>
                        <a:t>Надо ровно подышать,</a:t>
                      </a:r>
                    </a:p>
                    <a:p>
                      <a:r>
                        <a:rPr lang="ru-RU" sz="1200" dirty="0" smtClean="0"/>
                        <a:t>Чтоб</a:t>
                      </a:r>
                      <a:r>
                        <a:rPr lang="ru-RU" sz="1200" baseline="0" dirty="0" smtClean="0"/>
                        <a:t> усталости не знать.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И.П. –о.с. </a:t>
                      </a:r>
                    </a:p>
                    <a:p>
                      <a:r>
                        <a:rPr lang="en-US" sz="1200" dirty="0" smtClean="0"/>
                        <a:t>1-2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dirty="0" smtClean="0"/>
                        <a:t>Руки поднять плавно через стороны вверх, потянуться – вдох; </a:t>
                      </a:r>
                    </a:p>
                    <a:p>
                      <a:r>
                        <a:rPr lang="en-US" sz="1200" dirty="0" smtClean="0"/>
                        <a:t>3-4 </a:t>
                      </a:r>
                      <a:r>
                        <a:rPr lang="ru-RU" sz="1200" dirty="0" smtClean="0"/>
                        <a:t>Опускаясь</a:t>
                      </a:r>
                      <a:r>
                        <a:rPr lang="ru-RU" sz="1200" baseline="0" dirty="0" smtClean="0"/>
                        <a:t> на всю ступню, -выдох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медленный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3-4раза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Осуществление контроля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дыханием.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056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Дедушка очень устал,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огороде он репку сажал.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Перестроить в круг.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0.5мин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Следить за интервалами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Основная часть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162880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 утренней гимнастики ( в форме игрового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4482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(сказка «Репка» в сопровождении русской народной песни «Ах, вы сени»)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5254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313"/>
                <a:gridCol w="2325495"/>
                <a:gridCol w="1728192"/>
                <a:gridCol w="1573711"/>
                <a:gridCol w="1474289"/>
                <a:gridCol w="1524000"/>
              </a:tblGrid>
              <a:tr h="593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Описание 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движений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темп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Дозировка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Методические рекомендации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540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 Дед репку тянуть. Тянет - потянет, вытянуть не может.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Тянем вправо, тянем влево,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Репку вытянем умело!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И.п. - сед, согнув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ноги в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коленях.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Руки в стороны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положить  на плечо рядом сидящего, образовав круг.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1-2 Потянуться в правую сторону;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3-4 в левую сторону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3-4раза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Следить за правильностью выполнения упражнения.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Вперёд не наклоняться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21657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Позвал Дед Бабку.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Бабушка идет вразвалочку,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Словно держится за палочку.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И.п. - сед, согнув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ноги в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коленях; руки в упоре сзади. 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1-2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Развести колени в стороны;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3-4свести колени вместе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2раза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Спина прямая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124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Бабка за Дедку, Дедка за репку. Тянут – потянут, вытянуть не могут.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Тянем вправо, тянем влево,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Репку вытянем умело!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И.п. то же. Руки положить не плечи рядом сидящих детей.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1-2 Потянуться в правую сторону;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3-4 в левую сторону 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2раза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Следить за правильностью выполнения упражнения.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Вперёд не наклоняться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0"/>
          <a:ext cx="8712968" cy="64770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3881"/>
                <a:gridCol w="2044825"/>
                <a:gridCol w="1817778"/>
                <a:gridCol w="1499529"/>
                <a:gridCol w="1404794"/>
                <a:gridCol w="1452161"/>
              </a:tblGrid>
              <a:tr h="593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Описание 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движений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темп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Дозировка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Методические рекомендации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96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Позвала Бабка Внучку.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Внучка на горке с подружкой  каталась,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Бабушке быстро на помощь примчалась.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И.п. лежа на животе, руки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согнуты в локтях 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1-2Выпрямить руки и прогнуться 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3-4 И.П,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2раза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Следить за правильностью выполнения упражнения.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8702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Внучка за Бабку, Бабка за Дедку, Дедка за репку. Тянут – потянут, вытянуть не могут.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Позвала Внучка Жучку.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Жучка прибежала,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Хвостом завиляла.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И.п. стоя на низких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четвереньках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1-2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Поворот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корпуса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право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3-4 тоже самое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повторить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левую сторону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2раза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Следить за правильностью выполнения упражнения.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124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Жучка за Внучку, Внучка за Бабку, Бабка за Дедку, Дедка за репку. Тянут – потянут, вытянуть не могут.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Позвала Жучка Кошку.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Кошка ласковой была,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весь день мурлыкала.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И.П. стоя на низких четвереньках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1-2Прогнуть спину,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3-4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И.П.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медленный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3раза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124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Кошка за Жучку, Жучка за Внучку, внучка за Бабку, Бабка за Дедку, Дедка за репку. Тянут – потянут, вытянуть не могут.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Позвала Кошка Мышку.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Мышка – трусишка Кошку не боится,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Мышка – трусишка, бежит, веселится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И.п. лежа на спине, ноги вытянуты, руки лежат вверху на полу.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1-2Потянуться руками к коленям, голову приподнять.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3-4 И.П.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медленный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2раза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260649"/>
          <a:ext cx="8760296" cy="56497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6563"/>
                <a:gridCol w="2055933"/>
                <a:gridCol w="2272040"/>
                <a:gridCol w="1063287"/>
                <a:gridCol w="1412424"/>
                <a:gridCol w="1460049"/>
              </a:tblGrid>
              <a:tr h="7255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Описание 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движений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темп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Дозировка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Методические рекомендации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956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Мышка за Кошку, Кошка за Жучку, Жучка за Внучку, Внучка за Бабку, Бабка за Дедку, Дедка за репку. Тянут – потянут, вытянули репку.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И.п. сидя на полу, ноги согнуты в коленях, стопы плотно прижаты друг к другу. 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1-2Руки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стороны. Потянуться в правую сторону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3-4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левую сторону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2раза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16673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Ай-да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Бабка,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ай-да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Дедка,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Всем на диво наша репка!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И.п. лежа на животе. Правой рукой взяться за щиколотку правой ноги, а левой рукой – за щиколотку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левой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1-2Подтянуть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ноги и руки вверх, (5-6 секунд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3-4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медленный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2раза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Следить,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чтобы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74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Заключительная часть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поели репку,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Стали танцевать.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Слава нашей репке,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Такой в мире не сыскать!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Мы все вместе потрудились,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немного уморились.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Полежим, отдохнем,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в свою группу пойдем.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Лежа на спине, закрыть глаза и расслабиться.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Выполнять произвольные танцевальные движения  р.н.т.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медленный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+mn-cs"/>
                        </a:rPr>
                        <a:t>0,5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Следить за дыханием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8157592" cy="1431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утренней гимнастики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05584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Соблюдение </a:t>
            </a:r>
            <a:r>
              <a:rPr lang="ru-RU" dirty="0">
                <a:solidFill>
                  <a:srgbClr val="002060"/>
                </a:solidFill>
              </a:rPr>
              <a:t>гигиенических условий и время </a:t>
            </a:r>
            <a:r>
              <a:rPr lang="ru-RU" dirty="0" smtClean="0">
                <a:solidFill>
                  <a:srgbClr val="002060"/>
                </a:solidFill>
              </a:rPr>
              <a:t>   проведения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Наличие трех частей утренней гимнастики.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Соответствие </a:t>
            </a:r>
            <a:r>
              <a:rPr lang="ru-RU" dirty="0">
                <a:solidFill>
                  <a:srgbClr val="002060"/>
                </a:solidFill>
              </a:rPr>
              <a:t>ОРУ возрасту детей.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Продолжительность утренней гимнастики.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Использование физкультурного инвентаря.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Дозировка упражнений.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Приемы </a:t>
            </a:r>
            <a:r>
              <a:rPr lang="ru-RU" dirty="0">
                <a:solidFill>
                  <a:srgbClr val="002060"/>
                </a:solidFill>
              </a:rPr>
              <a:t>регулирования дыхания.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Совершенствование ОРУ на второй неделе освоения детьми комплекса.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Использование музыкального сопровождения.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Самочувствие детей и их настроение.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288" y="5589240"/>
            <a:ext cx="2010511" cy="895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05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18864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Внешние признаки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утомления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721939"/>
              </p:ext>
            </p:extLst>
          </p:nvPr>
        </p:nvGraphicFramePr>
        <p:xfrm>
          <a:off x="395536" y="1398319"/>
          <a:ext cx="8496944" cy="52644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5565"/>
                <a:gridCol w="2809038"/>
                <a:gridCol w="3072341"/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Наблюдаемые признаки и состояние ребёнка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Степень выраженности утомления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2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небольшая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средняя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3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Цвет лица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небольшое</a:t>
                      </a:r>
                      <a:r>
                        <a:rPr lang="ru-RU" sz="1600" dirty="0" smtClean="0"/>
                        <a:t> покраснение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Значительное покраснение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5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Выражение лица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спокойное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напряжённое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13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 лице потоотделение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незначительное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выраженное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5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Дыхание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несколько учащённое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резкое учащённое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68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Движения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бодрые, задания выполняет чётко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неуверенные, нечёткие, появляются дополнительные движения, возбуждение и заторможенность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95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Самочувствие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хорошее, жалоб нет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жалобы на усталость, отказ от выполнения задания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6240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brazov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1840" y="5705872"/>
            <a:ext cx="1492160" cy="11521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5" y="63114"/>
            <a:ext cx="6438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 утренней гимнастики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40568" y="463224"/>
            <a:ext cx="9700565" cy="1795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Aharoni" panose="02010803020104030203" pitchFamily="2" charset="-79"/>
              </a:rPr>
              <a:t>Вводная часть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Aharoni" panose="02010803020104030203" pitchFamily="2" charset="-79"/>
              </a:rPr>
              <a:t>включает в себя</a:t>
            </a:r>
            <a:r>
              <a:rPr lang="ru-RU" dirty="0" smtClean="0">
                <a:cs typeface="Aharoni" panose="02010803020104030203" pitchFamily="2" charset="-79"/>
              </a:rPr>
              <a:t>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построения (в колону, в шеренгу); строевые упражнения (повороты и полуобороты налево, направо, кругом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);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перестроения;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haroni" panose="02010803020104030203" pitchFamily="2" charset="-79"/>
              </a:rPr>
              <a:t> (2-3 вида ходьбы) и бега.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Заканчивается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вступительная часть обычной ходьбой построением для выполнения ОРУ</a:t>
            </a:r>
            <a:r>
              <a:rPr lang="ru-RU" dirty="0">
                <a:cs typeface="Aharoni" panose="02010803020104030203" pitchFamily="2" charset="-79"/>
              </a:rPr>
              <a:t>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Продолжительность вводной части в среднем длиться от 1 до 2 минут. 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60848"/>
            <a:ext cx="7884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 startAt="2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Aharoni" panose="02010803020104030203" pitchFamily="2" charset="-79"/>
              </a:rPr>
              <a:t>Основная часть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Aharoni" panose="02010803020104030203" pitchFamily="2" charset="-79"/>
              </a:rPr>
              <a:t>– общеразвивающие упражнения с предметами (флажки, платочки, кегли, кубики, обручи, мячи и т.п.) и без предметов. Упражнение на дыхание и для мышц рук и плечевого пояса. Упражнение для мышц туловища, для мышц брюшного пресса и ног.</a:t>
            </a:r>
            <a:r>
              <a:rPr lang="ru-RU" dirty="0">
                <a:cs typeface="Aharoni" panose="02010803020104030203" pitchFamily="2" charset="-79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429000"/>
            <a:ext cx="8568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выполнения всех обще развивающих упражнений дети младшего возраста выполняют прыжки или бег, переходящие в заключительную ходьбу. Дети старшего возраста выполняют прыжки в сочетании с бегом, затем заключительную ходьбу с выполнением различных заданий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just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заключительной части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утренней гимнастики проводится ходьба 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умеренном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темпе и игры малой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подвижности для восстановления дыхания,        упражнения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восстановления дыхания, релаксация, пальчиковая игра и др. </a:t>
            </a:r>
          </a:p>
          <a:p>
            <a:pPr marL="0" lvl="1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43204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 подборе обще-развивающих упражнений необходимо руководствоваться следующими </a:t>
            </a:r>
            <a:r>
              <a:rPr lang="ru-RU" sz="8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требованиями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упражнения должны быть для всех групп мышц;</a:t>
            </a:r>
          </a:p>
          <a:p>
            <a:pPr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из разных исходных положений; </a:t>
            </a:r>
          </a:p>
          <a:p>
            <a:pPr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разной интенсивности, темпа; </a:t>
            </a:r>
          </a:p>
          <a:p>
            <a:pPr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с различными пособиями (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для детей младших групп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погремушки, кубики, флажки, мячи, ленточки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 в средних группах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флажки, кубики. ленточки, обручи малого размера, палки,  круговая верёвка, скакалками; 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старших и подготовительных группах: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обручи, гимнастические палки, мячи разного размера, скакалки, ленточки и др.)  и без пособий;</a:t>
            </a:r>
          </a:p>
          <a:p>
            <a:pPr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ритмично-музыкальным сопровождением;</a:t>
            </a:r>
          </a:p>
          <a:p>
            <a:pPr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различных построениях и обязательно интересными для детей.</a:t>
            </a:r>
          </a:p>
          <a:p>
            <a:pPr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Вк</a:t>
            </a: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12" descr="j02327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085184"/>
            <a:ext cx="94159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Сочетание физических упражнений, подобранных в определенном порядке, составляет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комплекс.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Один и тот же комплекс повторяется в течение одной, двух недель.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4797152"/>
            <a:ext cx="7560840" cy="224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Включение упражнений для формирования осанки детей и укрепления стопы обязательно. Обычно комплекс обще-развивающих упражнений для утренней гимнастики берется из физкультурных занятий соответствующих программе, упражнения подбираются из числа рекомендованных программой и методическими пособиями.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3030886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0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Варианты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проведения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утренней гимнастики</a:t>
            </a:r>
            <a:endParaRPr lang="ru-RU" sz="280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46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Традиционная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использованием общеразвивающих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8640960" cy="628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традиционной формы проведения классического комплекса, утреннюю гимнастику можно разделить на следующие виды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</a:rPr>
              <a:t>тематическая (сюжетно – ролевая) </a:t>
            </a:r>
            <a:r>
              <a:rPr lang="ru-RU" dirty="0" smtClean="0">
                <a:solidFill>
                  <a:srgbClr val="002060"/>
                </a:solidFill>
              </a:rPr>
              <a:t>основывается </a:t>
            </a:r>
            <a:r>
              <a:rPr lang="ru-RU" dirty="0">
                <a:solidFill>
                  <a:srgbClr val="002060"/>
                </a:solidFill>
              </a:rPr>
              <a:t>на сюжете сказок, мультфильмов и пр. дети выполняя упражнения играют роли, </a:t>
            </a:r>
            <a:r>
              <a:rPr lang="ru-RU" dirty="0" smtClean="0">
                <a:solidFill>
                  <a:srgbClr val="002060"/>
                </a:solidFill>
              </a:rPr>
              <a:t>например: </a:t>
            </a:r>
          </a:p>
          <a:p>
            <a:pPr marL="285750" lvl="0" indent="-285750"/>
            <a:r>
              <a:rPr lang="ru-RU" dirty="0" smtClean="0">
                <a:solidFill>
                  <a:srgbClr val="002060"/>
                </a:solidFill>
              </a:rPr>
              <a:t>« </a:t>
            </a:r>
            <a:r>
              <a:rPr lang="ru-RU" dirty="0">
                <a:solidFill>
                  <a:srgbClr val="002060"/>
                </a:solidFill>
              </a:rPr>
              <a:t>Колобок – румяный </a:t>
            </a:r>
            <a:r>
              <a:rPr lang="ru-RU" dirty="0" smtClean="0">
                <a:solidFill>
                  <a:srgbClr val="002060"/>
                </a:solidFill>
              </a:rPr>
              <a:t>бок»;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игрового характера </a:t>
            </a:r>
            <a:r>
              <a:rPr lang="ru-RU" dirty="0" smtClean="0">
                <a:solidFill>
                  <a:srgbClr val="002060"/>
                </a:solidFill>
              </a:rPr>
              <a:t>(две – три подвижные игры)  и </a:t>
            </a:r>
            <a:r>
              <a:rPr lang="ru-RU" b="1" dirty="0" smtClean="0">
                <a:solidFill>
                  <a:srgbClr val="002060"/>
                </a:solidFill>
              </a:rPr>
              <a:t> с использованием </a:t>
            </a:r>
            <a:r>
              <a:rPr lang="ru-RU" b="1" dirty="0">
                <a:solidFill>
                  <a:srgbClr val="002060"/>
                </a:solidFill>
              </a:rPr>
              <a:t>имитационных упражнений </a:t>
            </a: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ru-RU" dirty="0" smtClean="0">
                <a:solidFill>
                  <a:srgbClr val="002060"/>
                </a:solidFill>
              </a:rPr>
              <a:t>выполнение </a:t>
            </a:r>
            <a:r>
              <a:rPr lang="ru-RU" dirty="0">
                <a:solidFill>
                  <a:srgbClr val="002060"/>
                </a:solidFill>
              </a:rPr>
              <a:t>имитационных движений какой – либо </a:t>
            </a:r>
            <a:r>
              <a:rPr lang="ru-RU" dirty="0" smtClean="0">
                <a:solidFill>
                  <a:srgbClr val="002060"/>
                </a:solidFill>
              </a:rPr>
              <a:t>роли, например: «</a:t>
            </a:r>
            <a:r>
              <a:rPr lang="ru-RU" dirty="0">
                <a:solidFill>
                  <a:srgbClr val="002060"/>
                </a:solidFill>
              </a:rPr>
              <a:t>Отправляемся </a:t>
            </a:r>
            <a:r>
              <a:rPr lang="ru-RU" dirty="0" smtClean="0">
                <a:solidFill>
                  <a:srgbClr val="002060"/>
                </a:solidFill>
              </a:rPr>
              <a:t>в полет и заводим самолет »;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с использованием простейших тренажёров (</a:t>
            </a:r>
            <a:r>
              <a:rPr lang="ru-RU" dirty="0" smtClean="0">
                <a:solidFill>
                  <a:srgbClr val="002060"/>
                </a:solidFill>
              </a:rPr>
              <a:t>детский эспандер, гимнастический ролик и др.)и </a:t>
            </a:r>
            <a:r>
              <a:rPr lang="ru-RU" b="1" dirty="0" smtClean="0">
                <a:solidFill>
                  <a:srgbClr val="002060"/>
                </a:solidFill>
              </a:rPr>
              <a:t>упражнения на сложных тренажерах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(«Велосипед», «Беговая дорожка», «Батут» и др.);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с использованием полосы препятствий (использование различных модулей);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с использованием стихотворных текстов </a:t>
            </a:r>
            <a:r>
              <a:rPr lang="ru-RU" dirty="0" smtClean="0">
                <a:solidFill>
                  <a:srgbClr val="002060"/>
                </a:solidFill>
              </a:rPr>
              <a:t>движения сопровождаются стишками, </a:t>
            </a:r>
            <a:r>
              <a:rPr lang="ru-RU" dirty="0" err="1" smtClean="0">
                <a:solidFill>
                  <a:srgbClr val="002060"/>
                </a:solidFill>
              </a:rPr>
              <a:t>потешками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пестушками</a:t>
            </a:r>
            <a:r>
              <a:rPr lang="ru-RU" dirty="0" smtClean="0">
                <a:solidFill>
                  <a:srgbClr val="002060"/>
                </a:solidFill>
              </a:rPr>
              <a:t> и т.д.;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с использованием музыки</a:t>
            </a:r>
            <a:r>
              <a:rPr lang="ru-RU" dirty="0" smtClean="0">
                <a:solidFill>
                  <a:srgbClr val="002060"/>
                </a:solidFill>
              </a:rPr>
              <a:t>, где подбирается музыкальный материал, который «подсказывает» детям какие движения или упражнения надо </a:t>
            </a:r>
            <a:r>
              <a:rPr lang="ru-RU" dirty="0" err="1" smtClean="0">
                <a:solidFill>
                  <a:srgbClr val="002060"/>
                </a:solidFill>
              </a:rPr>
              <a:t>выполнять,например</a:t>
            </a:r>
            <a:r>
              <a:rPr lang="ru-RU" dirty="0" smtClean="0">
                <a:solidFill>
                  <a:srgbClr val="002060"/>
                </a:solidFill>
              </a:rPr>
              <a:t>:«Птичка», « Храбрый зайчик» и т.д.;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оздоровительный </a:t>
            </a:r>
            <a:r>
              <a:rPr lang="ru-RU" b="1" dirty="0">
                <a:solidFill>
                  <a:srgbClr val="002060"/>
                </a:solidFill>
              </a:rPr>
              <a:t>бег </a:t>
            </a:r>
            <a:r>
              <a:rPr lang="ru-RU" dirty="0" smtClean="0">
                <a:solidFill>
                  <a:srgbClr val="002060"/>
                </a:solidFill>
              </a:rPr>
              <a:t>проводится </a:t>
            </a:r>
            <a:r>
              <a:rPr lang="ru-RU" dirty="0">
                <a:solidFill>
                  <a:srgbClr val="002060"/>
                </a:solidFill>
              </a:rPr>
              <a:t>на участке в течение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3-5 </a:t>
            </a:r>
            <a:r>
              <a:rPr lang="ru-RU" dirty="0" smtClean="0">
                <a:solidFill>
                  <a:srgbClr val="002060"/>
                </a:solidFill>
              </a:rPr>
              <a:t>минут </a:t>
            </a:r>
            <a:r>
              <a:rPr lang="ru-RU" dirty="0">
                <a:solidFill>
                  <a:srgbClr val="002060"/>
                </a:solidFill>
              </a:rPr>
              <a:t>с постепенным увеличением расстояния, интенсивности, </a:t>
            </a:r>
            <a:r>
              <a:rPr lang="ru-RU" dirty="0" smtClean="0">
                <a:solidFill>
                  <a:srgbClr val="002060"/>
                </a:solidFill>
              </a:rPr>
              <a:t>времени;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круговая разминка.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474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251520"/>
            <a:ext cx="8003232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упражнений, составление комплексов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413682" cy="4752528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Доступной.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Упражнения должны быть простыми и знакомыми, чтобы детям не пришлось затрачивать много усилий для их освоения.</a:t>
            </a:r>
            <a:endParaRPr lang="ru-RU" sz="1600" dirty="0" smtClean="0"/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  <a:tabLst>
                <a:tab pos="2286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Регулярной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систематической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Оздоровительный эффект достигается с помощью систематического выполнения.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  <a:tabLst>
                <a:tab pos="2286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Умеренной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Все упражнения желательно выполнять в умеренном темпе во избежание переутомления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ребенка.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  <a:tabLst>
                <a:tab pos="2286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Постепенной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От простого упражнения к сложному. Нагрузка увеличивается и снижается так же постепенно, чтобы привести организм в относительно спокойное состояние.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Разнообразной.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Заменять упражнения на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новые или усложнять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 счет введения новых исходных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положений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чтобы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поддерживать интерес ребенка.</a:t>
            </a:r>
          </a:p>
          <a:p>
            <a:pPr marL="0" indent="0">
              <a:buClrTx/>
              <a:buNone/>
            </a:pP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haroni" panose="02010803020104030203" pitchFamily="2" charset="-79"/>
            </a:endParaRPr>
          </a:p>
          <a:p>
            <a:endParaRPr lang="ru-RU" sz="1600" dirty="0"/>
          </a:p>
          <a:p>
            <a:pPr>
              <a:buNone/>
            </a:pPr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12" name="Рисунок 11" descr="bb93b74d4345cacbf493dcdcee0d795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869160"/>
            <a:ext cx="3707904" cy="1988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524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496944" cy="86409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0" descr="http://forumsmile.ru/u/0/b/2/0b2d0a3b5c6c6c213b8a6c3e39dcd8a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521111" cy="1471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2420888"/>
            <a:ext cx="3492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12976"/>
            <a:ext cx="7380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способам, средствам поддержания и укрепления здоровья.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32656"/>
            <a:ext cx="88204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Утренняя гимнастика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комплекс упражнений, который настраивает, заряжает весь организм человека положительной энергией и бодростью на весь предстоящий день в целом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87424"/>
            <a:ext cx="9145016" cy="12961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проведения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нетрадиционной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утренней гимнастики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81120" cy="4850816"/>
          </a:xfrm>
        </p:spPr>
        <p:txBody>
          <a:bodyPr>
            <a:normAutofit/>
          </a:bodyPr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Аэробика- </a:t>
            </a:r>
            <a:r>
              <a:rPr lang="ru-RU" sz="2000" dirty="0" smtClean="0">
                <a:solidFill>
                  <a:srgbClr val="002060"/>
                </a:solidFill>
              </a:rPr>
              <a:t>это система физических упражнений, энергообеспечение которых осуществляется за счёт использования кислорода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степ – аэробика - </a:t>
            </a:r>
            <a:r>
              <a:rPr lang="ru-RU" sz="2000" dirty="0" smtClean="0">
                <a:solidFill>
                  <a:srgbClr val="002060"/>
                </a:solidFill>
              </a:rPr>
              <a:t>ритмичные движения с использованием </a:t>
            </a:r>
            <a:r>
              <a:rPr lang="ru-RU" sz="2000" dirty="0" err="1" smtClean="0">
                <a:solidFill>
                  <a:srgbClr val="002060"/>
                </a:solidFill>
              </a:rPr>
              <a:t>cпециaльной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cтеп-плaтформы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гимнастика на </a:t>
            </a:r>
            <a:r>
              <a:rPr lang="ru-RU" sz="2000" b="1" dirty="0" err="1" smtClean="0">
                <a:solidFill>
                  <a:srgbClr val="002060"/>
                </a:solidFill>
              </a:rPr>
              <a:t>фитболах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игровой </a:t>
            </a:r>
            <a:r>
              <a:rPr lang="ru-RU" sz="2000" b="1" dirty="0" err="1" smtClean="0">
                <a:solidFill>
                  <a:srgbClr val="002060"/>
                </a:solidFill>
              </a:rPr>
              <a:t>стрейчинг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-это специально подобранные упражнения на растяжку мышц, проводимые с детьми в игровой форме;</a:t>
            </a:r>
            <a:endParaRPr lang="ru-RU" sz="2000" b="1" dirty="0">
              <a:solidFill>
                <a:srgbClr val="002060"/>
              </a:solidFill>
            </a:endParaRP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ритмическая гимнастика;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применением нестандартного физкультурного оборудования;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самостоятельная </a:t>
            </a:r>
            <a:r>
              <a:rPr lang="ru-RU" sz="2000" b="1" dirty="0">
                <a:solidFill>
                  <a:srgbClr val="002060"/>
                </a:solidFill>
              </a:rPr>
              <a:t>гимнастика </a:t>
            </a:r>
            <a:r>
              <a:rPr lang="ru-RU" sz="2000" dirty="0" smtClean="0">
                <a:solidFill>
                  <a:srgbClr val="002060"/>
                </a:solidFill>
              </a:rPr>
              <a:t>проводится </a:t>
            </a:r>
            <a:r>
              <a:rPr lang="ru-RU" sz="2000" dirty="0">
                <a:solidFill>
                  <a:srgbClr val="002060"/>
                </a:solidFill>
              </a:rPr>
              <a:t>по </a:t>
            </a:r>
            <a:r>
              <a:rPr lang="ru-RU" sz="2000" dirty="0" smtClean="0">
                <a:solidFill>
                  <a:srgbClr val="002060"/>
                </a:solidFill>
              </a:rPr>
              <a:t>карточкам и др.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12" descr="http://forumsmile.ru/u/f/5/2/f528265ff31d7ee184897ab4e3f59a3d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4509120"/>
            <a:ext cx="2615054" cy="1790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2053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моторной плотности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91182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подбор упражнений;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упражнений, дозировка;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темпа;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подвижных игр, бега;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физкультурных пособий;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детей;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 воздухе;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сопровождение (темп, ритм)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9120"/>
            <a:ext cx="2314600" cy="1735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9054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обучения физическим упражнениям: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48880"/>
            <a:ext cx="164660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практические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916832"/>
            <a:ext cx="128689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словесные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2204864"/>
            <a:ext cx="130798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наглядные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645024"/>
            <a:ext cx="3240360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Повторение упражнений без изменений 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Повторение упражнений с изменениями 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в игровой форме Проведение в соревновательной форме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140968"/>
            <a:ext cx="2448272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упражнения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Описание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Объяснение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Распоряжения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Команды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 к детям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Рассказ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Беседа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3501008"/>
            <a:ext cx="2790056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наглядных пособий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Имитация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Звуковые сигналы Зрительные ориентиры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403648" y="285293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7984" y="234888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380312" y="270892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3" idx="0"/>
          </p:cNvCxnSpPr>
          <p:nvPr/>
        </p:nvCxnSpPr>
        <p:spPr>
          <a:xfrm flipH="1">
            <a:off x="1506871" y="1412776"/>
            <a:ext cx="544849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372200" y="1412776"/>
            <a:ext cx="720080" cy="760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99992" y="141277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051720" y="1412776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283968" y="126876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Нестандартное физкультурный спортинвентарь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980728"/>
            <a:ext cx="856254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пособия, которые способствуют: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возникновению и удержанию интереса детей к физкультурному инвентарю;</a:t>
            </a:r>
          </a:p>
          <a:p>
            <a:pPr lvl="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удовлетворению потребности детей в движениях;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расширению физических возможностей детей;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двигательного воображения детей;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укреплению здоровья детей;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привлечению семьи к работе ДОУ по оздоровлению детей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спртинвентарь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многофункционально и может быть использовано в разных направлениях развития детей – физическое развитие, математика, развитие речи, творческие игры и т. д.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спортинвентарь можно, использовать как на занятиях, так и в самостоятельной деятельности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0473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нестандартного физкультурный спортинвентарь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3" name="Рисунок 22" descr="clip_image017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4283968" cy="393305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251520" y="476672"/>
            <a:ext cx="889248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«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Гном»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ткань, детское ведёрко, теннисные мячи (величина игрушки зависит от размера ведёрка).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метания, как ориентир, как сюрпризный игровой момент, как препятствие для бега ходьбы.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мышц плечевого пояса, глазомера, координации движений, ловкости.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весёлый, добрый гном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украсит каждый дом.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 он с детьми играть,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  в цель мячи метать.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Бегать, козликом скакать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игрушки собирать.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Веселить  вас целый день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Гному доброму не лень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http://www.maam.ru/upload/blogs/detsad-213569-140076012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7" y="1916832"/>
            <a:ext cx="2736303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1844825"/>
            <a:ext cx="6948264" cy="259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«Массажёры2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Материал: крышки от пластиковых бутылок, капсулы от «киндера – сюрприза», бельевая резинка, пластмассовые кольца.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комплекса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упражнений, как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массажёр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экспандер.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Задачи: </a:t>
            </a:r>
            <a:r>
              <a:rPr lang="ru-RU" dirty="0" smtClean="0">
                <a:solidFill>
                  <a:srgbClr val="002060"/>
                </a:solidFill>
              </a:rPr>
              <a:t>укрепление и развитие мышц спины, плечевого пояса, ног, силы рук, снятия мышечного напряжения в шейном отделе, спины и ног.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149080"/>
            <a:ext cx="6084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«Ловкие мотальщики»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мешочки  круглой формой  с крупой, деревянные палочки от детской кроватки, верёвка, пластмассовые шарики от детской погремушки.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эстафетах, играх.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развитие ловкости, мелкой моторики, кистей рук, координации движений.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www.maam.ru/upload/blogs/detsad-95784-140449694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77180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maam.ru/upload/blogs/detsad-95784-140449724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99792" cy="19614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0" y="1"/>
            <a:ext cx="63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«Коврики»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Материал: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мягкие коврики, пластмассовый конструктор, круглой формы мочалки.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для  закаливающих профилактических мероприятий, ходьбы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оздоровление, профилактика плоскостопия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Музыкальное сопровождение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2718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/>
              <a:t>		</a:t>
            </a:r>
            <a:r>
              <a:rPr lang="ru-RU" sz="2200" dirty="0" smtClean="0">
                <a:solidFill>
                  <a:srgbClr val="002060"/>
                </a:solidFill>
              </a:rPr>
              <a:t>Использование музыкального сопровождения утренней гимнастики. Выполнение упражнений под музыку помогает создать правильные представления о характере движений, их темпе и ритме. Дети хорошо воспринимают оттенки музыкального произведения и в соответствии с музыкой меняют характер своих движений.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		Чтобы правильно подобрать музыкальное сопровождение, нужно хорошо представлять себе каждое упражнение, понимать его смысл и назначение. Музыкальное сопровождение </a:t>
            </a:r>
            <a:r>
              <a:rPr lang="ru-RU" sz="2200" dirty="0" err="1" smtClean="0">
                <a:solidFill>
                  <a:srgbClr val="002060"/>
                </a:solidFill>
              </a:rPr>
              <a:t>общеразвивающих</a:t>
            </a:r>
            <a:r>
              <a:rPr lang="ru-RU" sz="2200" dirty="0" smtClean="0">
                <a:solidFill>
                  <a:srgbClr val="002060"/>
                </a:solidFill>
              </a:rPr>
              <a:t> упражнений целесообразно в том случае, если они достаточно просты, хорошо освоены детьми и выполняются ими свободно и непринужденно.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29838" cy="7597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412776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инструктор по физической культуре: </a:t>
            </a: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Холопова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Светлана Николаевна</a:t>
            </a:r>
            <a:endParaRPr lang="ru-RU" sz="2800" dirty="0" smtClean="0">
              <a:solidFill>
                <a:srgbClr val="002060"/>
              </a:solidFill>
              <a:latin typeface="Impact" panose="020B0806030902050204" pitchFamily="34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Impact" panose="020B0806030902050204" pitchFamily="34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Impact" panose="020B0806030902050204" pitchFamily="34" charset="0"/>
                <a:cs typeface="Times New Roman" pitchFamily="18" charset="0"/>
              </a:rPr>
              <a:t>Здоровье в порядке – спасибо зарядке!</a:t>
            </a:r>
            <a:endParaRPr lang="ru-RU" sz="2800" b="1" i="1" dirty="0">
              <a:solidFill>
                <a:srgbClr val="C00000"/>
              </a:solidFill>
              <a:latin typeface="Impact" panose="020B080603090205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4608512"/>
          </a:xfrm>
        </p:spPr>
        <p:txBody>
          <a:bodyPr>
            <a:noAutofit/>
          </a:bodyPr>
          <a:lstStyle/>
          <a:p>
            <a:pPr lvl="0"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здоровья, правильное физическое развитие и закаливание организма детей.</a:t>
            </a:r>
          </a:p>
          <a:p>
            <a:pPr lvl="0"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определенным действиям и формирование навыков жизненно необходимых движений, развитие основных двигательных качеств.</a:t>
            </a:r>
          </a:p>
          <a:p>
            <a:pPr lvl="0"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навыков поведения в коллективе и формирование волевых черт характера ребенка.</a:t>
            </a:r>
          </a:p>
          <a:p>
            <a:endParaRPr lang="ru-RU" sz="3200" dirty="0"/>
          </a:p>
        </p:txBody>
      </p:sp>
      <p:pic>
        <p:nvPicPr>
          <p:cNvPr id="4" name="Рисунок 3" descr="Of4afcbe9423644e77c7f405b0ff3ecf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373216"/>
            <a:ext cx="1341236" cy="1341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363272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ЗОТ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13184" y="692696"/>
            <a:ext cx="10657184" cy="4680520"/>
          </a:xfrm>
        </p:spPr>
        <p:txBody>
          <a:bodyPr>
            <a:noAutofit/>
          </a:bodyPr>
          <a:lstStyle/>
          <a:p>
            <a:pPr lvl="6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образовательной среды, обеспечивающей снятие всех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стрессообразующих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факторов учебно-воспитательного процесса.</a:t>
            </a:r>
          </a:p>
          <a:p>
            <a:pPr lvl="6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подход, создание для каждого ситуации успеха.</a:t>
            </a:r>
          </a:p>
          <a:p>
            <a:pPr lvl="6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 характер образовательного процесса</a:t>
            </a:r>
            <a:r>
              <a:rPr lang="ru-RU" sz="2800" b="1" dirty="0" smtClean="0">
                <a:solidFill>
                  <a:srgbClr val="002060"/>
                </a:solidFill>
              </a:rPr>
              <a:t> (тематическая (сюжетно – ролевая) гимнастика </a:t>
            </a:r>
            <a:r>
              <a:rPr lang="ru-RU" sz="2800" dirty="0" smtClean="0">
                <a:solidFill>
                  <a:srgbClr val="002060"/>
                </a:solidFill>
              </a:rPr>
              <a:t>основывается на сюжете сказок) </a:t>
            </a:r>
          </a:p>
          <a:p>
            <a:pPr lvl="6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Рациональная организация двигательной активности.</a:t>
            </a:r>
          </a:p>
          <a:p>
            <a:pPr lvl="6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Смена видов деятельности, регулярное чередование периодов напряжённой активной работы и расслабление.</a:t>
            </a:r>
          </a:p>
          <a:p>
            <a:pPr lvl="6">
              <a:buClr>
                <a:srgbClr val="002060"/>
              </a:buClr>
              <a:buFont typeface="Wingdings" pitchFamily="2" charset="2"/>
              <a:buChar char="q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6">
              <a:buClr>
                <a:srgbClr val="002060"/>
              </a:buClr>
              <a:buFont typeface="Wingdings" pitchFamily="2" charset="2"/>
              <a:buChar char="q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0" descr="http://forumsmile.ru/u/0/b/2/0b2d0a3b5c6c6c213b8a6c3e39dcd8a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86585"/>
            <a:ext cx="1521111" cy="1471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344816" cy="9087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Специальные средства ЗОТ: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6021288"/>
          </a:xfrm>
        </p:spPr>
        <p:txBody>
          <a:bodyPr>
            <a:noAutofit/>
          </a:bodyPr>
          <a:lstStyle/>
          <a:p>
            <a:pPr algn="just">
              <a:buClr>
                <a:srgbClr val="002060"/>
              </a:buCl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двигательной направленности: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физические упражнения с предметами и без предметов;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 (утренняя, для глаз, пальчиковая, корригирующая, бодрящая, дыхательная, ортопедическая);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 и упражнения на прогулке;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релаксация;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точечный массаж,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Clr>
                <a:srgbClr val="002060"/>
              </a:buCl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оздоровительных сил природы: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утренней гимнастики на свежем воздухе.</a:t>
            </a:r>
          </a:p>
          <a:p>
            <a:pPr algn="just">
              <a:buClr>
                <a:srgbClr val="002060"/>
              </a:buClr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2060"/>
              </a:buClr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2060"/>
              </a:buClr>
              <a:buNone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Clr>
                <a:srgbClr val="002060"/>
              </a:buClr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ru-RU" sz="3600" dirty="0"/>
          </a:p>
        </p:txBody>
      </p:sp>
      <p:pic>
        <p:nvPicPr>
          <p:cNvPr id="5" name="Рисунок 4" descr="100389365_3011027_a82c632137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229200"/>
            <a:ext cx="1893590" cy="1390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"/>
            <a:ext cx="88934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Гигиенические средства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содействуют укреплению здоровья и стимулируют развитие адаптивных свойств организма, относятся: выполнение санитарно – гигиенических требований, регламентированных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СанПиНами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личная и общественная гигиена (чистота тела, чистота мест занятий, воздуха);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проветривание и влажная уборка помещений;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общего режима дня, режима двигательной активности, режим питания и сна;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детей элементарным приемам здорового образа жизни (ЗОЖ), простейшим навыкам оказания первой медицинской помощи;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ограничение предельного уровня учебной нагрузки во избежание переутомления. 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Несоблюдение гигиенических требований к проведению занятий снижает положительный эффект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образовательных технологий обучения.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јРѕРµРј СЂСѓРєРё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4869160"/>
            <a:ext cx="1944216" cy="1430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19256" cy="4046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Гигиенические требования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1125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ru-RU" sz="1800" dirty="0" smtClean="0">
                <a:solidFill>
                  <a:srgbClr val="002060"/>
                </a:solidFill>
              </a:rPr>
              <a:t>Необходимо соблюдать гигиенические требования к одежде, обуви, месту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проведения, оборудованию. </a:t>
            </a:r>
            <a:r>
              <a:rPr lang="ru-RU" sz="1800" dirty="0" smtClean="0">
                <a:solidFill>
                  <a:srgbClr val="002060"/>
                </a:solidFill>
              </a:rPr>
              <a:t>Гигиенические требования к одежде предусматривают ее соответствие росту и полноте тела ребенка, обеспечение свободы движений. Дети занимаются в спортивной форме - удобной, легкой и чистой (не из синтетических материалов). Для закаливания детей старшего возраста в теплую погоду при </a:t>
            </a:r>
            <a:r>
              <a:rPr lang="en-US" sz="1800" dirty="0" smtClean="0">
                <a:solidFill>
                  <a:srgbClr val="002060"/>
                </a:solidFill>
              </a:rPr>
              <a:t>t</a:t>
            </a:r>
            <a:r>
              <a:rPr lang="ru-RU" sz="1800" baseline="30000" dirty="0" smtClean="0">
                <a:solidFill>
                  <a:srgbClr val="002060"/>
                </a:solidFill>
              </a:rPr>
              <a:t>0</a:t>
            </a:r>
            <a:r>
              <a:rPr lang="ru-RU" sz="1800" dirty="0" smtClean="0">
                <a:solidFill>
                  <a:srgbClr val="002060"/>
                </a:solidFill>
              </a:rPr>
              <a:t>=20°С одежда: (трусы, майка, носки, спортивные туфли), в прохладную погоду при </a:t>
            </a:r>
            <a:r>
              <a:rPr lang="en-US" sz="1800" dirty="0" smtClean="0">
                <a:solidFill>
                  <a:srgbClr val="002060"/>
                </a:solidFill>
              </a:rPr>
              <a:t>t</a:t>
            </a:r>
            <a:r>
              <a:rPr lang="ru-RU" sz="1800" baseline="30000" dirty="0" smtClean="0">
                <a:solidFill>
                  <a:srgbClr val="002060"/>
                </a:solidFill>
              </a:rPr>
              <a:t>0</a:t>
            </a:r>
            <a:r>
              <a:rPr lang="ru-RU" sz="1800" dirty="0" smtClean="0">
                <a:solidFill>
                  <a:srgbClr val="002060"/>
                </a:solidFill>
              </a:rPr>
              <a:t> от -12 °С до -15 °С –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ветровка (куртка из ткани типа болонья), тренировочный костюм с начесом, фланелевая рубашка, майка, трусы, колготки, шерстяные носки, кроссовки, шерстяная шапка на хлопчатобумажной подкладке, варежки.</a:t>
            </a:r>
          </a:p>
          <a:p>
            <a:pPr algn="just">
              <a:buNone/>
            </a:pPr>
            <a:r>
              <a:rPr lang="ru-RU" sz="1800" dirty="0" smtClean="0"/>
              <a:t>	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Кроссовки (кеды) должны быть на 1 - 2 размера больше и в них обязательно следует проложить стельку из фетра, сукна или войлока.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Если дети недостаточно закалены, то при морозе от -7 до -15 °С первое время следует под спортивный костюм надевать шерстяную кофту, а на ноги - мягкие сапожки из кожи или войлока.</a:t>
            </a:r>
          </a:p>
          <a:p>
            <a:pPr algn="just">
              <a:buNone/>
            </a:pPr>
            <a:r>
              <a:rPr lang="ru-RU" sz="1800" dirty="0" smtClean="0"/>
              <a:t>	</a:t>
            </a:r>
            <a:r>
              <a:rPr lang="ru-RU" sz="1800" dirty="0" smtClean="0">
                <a:solidFill>
                  <a:srgbClr val="002060"/>
                </a:solidFill>
              </a:rPr>
              <a:t>Дети младшего возраста занимаются гимнастикой в повседневной одежде. Спортивная обувь должна быть легкой, удобной, на резиновой подошве. Инструктор или воспитатель должен быть в спортивном костюме и соответствующей обуви.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Гимнастика утренняя  проводиться ежедневно, утром, перед завтраком </a:t>
            </a:r>
            <a:r>
              <a:rPr lang="ru-RU" sz="1800" dirty="0" smtClean="0">
                <a:solidFill>
                  <a:srgbClr val="002060"/>
                </a:solidFill>
              </a:rPr>
              <a:t>в течении  на воздухе или в помещении ( в зависимости от экологических и погодных условий).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всех группах. </a:t>
            </a:r>
            <a:r>
              <a:rPr lang="ru-RU" sz="1800" dirty="0" smtClean="0">
                <a:solidFill>
                  <a:srgbClr val="002060"/>
                </a:solidFill>
              </a:rPr>
              <a:t>Утренняя гимнастика может проводиться с весны и до поздней осени.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13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97144" cy="637796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Утреннюю гимнастику проводят на открытом воздухе на площадке, а в дождливую погоду – на террасе. В зимнее время для проведения утренней гимнастики используют физкультурный зал или групповую комнату, музыкальный зал, температура воздуха которой не должна превышать+17град.C и относительная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влажность-40-55%.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перерыве между занятиями и до занятий в зале проводится влажная уборка и проветривание  помещения. В зависимости от времени года, температуры воздуха и здоровья детей такие занятия следует проводить при открытых окнах, фрамугах или форточках. Занятия в холодное время года рекомендуется проводить при одной открытой фрамуге, а в теплое время - при открытых фрамугах или окнах. Для осуществления контроля за воздушным режимом физкультурного зала необходимо на внутренней стене на высоте 1 -1,2 метра от пола повесить термометр.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Освещенность зала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 менее 200 лк на уровне0,5 метра от пола. Осветительная арматура должна обеспечивать равномерный рассеянный свет.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пособия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своим размерам и весу должны соответствовать возрастным особенностям детей.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	Инструктор по физкультуре в зависимости от погоды подбирает упражнения и регулирует физическую нагрузку: в прохладную погоду увеличивает ее (изменяет темп, количество повторов и т. д.), в теплую погоду - снижает, чтобы избежать перегревания организма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8" descr="http://forumsmile.ru/u/9/4/2/94208d162d37da078121aa7ff1000255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59" y="5019064"/>
            <a:ext cx="1468641" cy="1838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47248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утренней гимнастики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55302573"/>
              </p:ext>
            </p:extLst>
          </p:nvPr>
        </p:nvGraphicFramePr>
        <p:xfrm>
          <a:off x="467544" y="1088765"/>
          <a:ext cx="8064897" cy="5626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1082"/>
                <a:gridCol w="1163944"/>
                <a:gridCol w="1062293"/>
                <a:gridCol w="1098923"/>
                <a:gridCol w="2308655"/>
              </a:tblGrid>
              <a:tr h="606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  <a:effectLst/>
                        </a:rPr>
                        <a:t>Параметры 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effectLst/>
                        </a:rPr>
                        <a:t>младшая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(3-4года)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effectLst/>
                        </a:rPr>
                        <a:t>средняя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(4-5лет)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effectLst/>
                        </a:rPr>
                        <a:t>старшая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(5-6лет)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effectLst/>
                        </a:rPr>
                        <a:t>Подготовительная 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к </a:t>
                      </a:r>
                      <a:r>
                        <a:rPr lang="ru-RU" sz="1800" dirty="0" smtClean="0">
                          <a:solidFill>
                            <a:srgbClr val="7030A0"/>
                          </a:solidFill>
                          <a:effectLst/>
                        </a:rPr>
                        <a:t>школе (6-7лет)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44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</a:rPr>
                        <a:t>Длительность 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мин.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6-8 мин.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8-10 мин.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10-12 мин.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6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упражнений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6-8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8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</a:rPr>
                        <a:t>Дозировка 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упражнений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 раз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6-8 раз 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8-10 раз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44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</a:rPr>
                        <a:t>Прыжки 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в чередовании с ходьбой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по 2 раза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по 2 раза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по 3-4 раза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44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</a:rPr>
                        <a:t>Продолжительность 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бега без перерыва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15-20 с.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20-25 с.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25-30 с.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30-40 с.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72755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2416</Words>
  <Application>Microsoft Office PowerPoint</Application>
  <PresentationFormat>Экран (4:3)</PresentationFormat>
  <Paragraphs>430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Алгоритм создания здоровьесберегающей образовательной  технологии утренней гимнастики.  </vt:lpstr>
      <vt:lpstr>Слайд 2</vt:lpstr>
      <vt:lpstr>Задачи:</vt:lpstr>
      <vt:lpstr>Принципы ЗОТ</vt:lpstr>
      <vt:lpstr>Специальные средства ЗОТ:</vt:lpstr>
      <vt:lpstr>Слайд 6</vt:lpstr>
      <vt:lpstr>Гигиенические требования</vt:lpstr>
      <vt:lpstr>Слайд 8</vt:lpstr>
      <vt:lpstr>Продолжительность утренней гимнастики</vt:lpstr>
      <vt:lpstr>Слайд 10</vt:lpstr>
      <vt:lpstr>Слайд 11</vt:lpstr>
      <vt:lpstr>Слайд 12</vt:lpstr>
      <vt:lpstr>Слайд 13</vt:lpstr>
      <vt:lpstr>            Анализ утренней гимнастики</vt:lpstr>
      <vt:lpstr>Слайд 15</vt:lpstr>
      <vt:lpstr>Слайд 16</vt:lpstr>
      <vt:lpstr>Слайд 17</vt:lpstr>
      <vt:lpstr>Слайд 18</vt:lpstr>
      <vt:lpstr> Подбор упражнений, составление комплексов</vt:lpstr>
      <vt:lpstr>Формы проведения нетрадиционной утренней гимнастики:</vt:lpstr>
      <vt:lpstr>Обеспечение моторной плотности</vt:lpstr>
      <vt:lpstr>Слайд 22</vt:lpstr>
      <vt:lpstr>Слайд 23</vt:lpstr>
      <vt:lpstr>Слайд 24</vt:lpstr>
      <vt:lpstr>Слайд 25</vt:lpstr>
      <vt:lpstr>Музыкальное сопровождение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леха</dc:creator>
  <cp:lastModifiedBy>СВЕТА</cp:lastModifiedBy>
  <cp:revision>306</cp:revision>
  <dcterms:created xsi:type="dcterms:W3CDTF">2015-07-09T10:15:09Z</dcterms:created>
  <dcterms:modified xsi:type="dcterms:W3CDTF">2019-11-11T23:32:05Z</dcterms:modified>
</cp:coreProperties>
</file>